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105.xml" ContentType="application/vnd.openxmlformats-officedocument.presentationml.notesSlide+xml"/>
  <Override PartName="/ppt/tags/tag104.xml" ContentType="application/vnd.openxmlformats-officedocument.presentationml.tags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96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tags/tag49.xml" ContentType="application/vnd.openxmlformats-officedocument.presentationml.tags+xml"/>
  <Override PartName="/ppt/notesSlides/notesSlide74.xml" ContentType="application/vnd.openxmlformats-officedocument.presentationml.notesSlide+xml"/>
  <Override PartName="/ppt/tags/tag9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notesSlides/notesSlide63.xml" ContentType="application/vnd.openxmlformats-officedocument.presentationml.notesSlide+xml"/>
  <Override PartName="/ppt/tags/tag85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notesSlides/notesSlide30.xml" ContentType="application/vnd.openxmlformats-officedocument.presentationml.notesSlide+xml"/>
  <Override PartName="/ppt/tags/tag52.xml" ContentType="application/vnd.openxmlformats-officedocument.presentationml.tags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tags/tag41.xml" ContentType="application/vnd.openxmlformats-officedocument.presentationml.tags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57.xml" ContentType="application/vnd.openxmlformats-officedocument.presentationml.notesSlide+xml"/>
  <Override PartName="/ppt/tags/tag79.xml" ContentType="application/vnd.openxmlformats-officedocument.presentationml.tags+xml"/>
  <Override PartName="/ppt/notesSlides/notesSlide102.xml" ContentType="application/vnd.openxmlformats-officedocument.presentationml.notesSlide+xml"/>
  <Override PartName="/ppt/tags/tag101.xml" ContentType="application/vnd.openxmlformats-officedocument.presentationml.tags+xml"/>
  <Override PartName="/ppt/notesSlides/notesSlide113.xml" ContentType="application/vnd.openxmlformats-officedocument.presentationml.notes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notesSlides/notesSlide46.xml" ContentType="application/vnd.openxmlformats-officedocument.presentationml.notesSlide+xml"/>
  <Override PartName="/ppt/tags/tag68.xml" ContentType="application/vnd.openxmlformats-officedocument.presentationml.tags+xml"/>
  <Override PartName="/ppt/notesSlides/notesSlide93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57.xml" ContentType="application/vnd.openxmlformats-officedocument.presentationml.tags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60.xml" ContentType="application/vnd.openxmlformats-officedocument.presentationml.notesSlide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slides/slide108.xml" ContentType="application/vnd.openxmlformats-officedocument.presentationml.slide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notesSlides/notesSlide118.xml" ContentType="application/vnd.openxmlformats-officedocument.presentationml.notesSlide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107.xml" ContentType="application/vnd.openxmlformats-officedocument.presentationml.notesSlide+xml"/>
  <Override PartName="/ppt/tags/tag106.xml" ContentType="application/vnd.openxmlformats-officedocument.presentationml.tags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notesSlides/notesSlide87.xml" ContentType="application/vnd.openxmlformats-officedocument.presentationml.notesSlide+xml"/>
  <Override PartName="/ppt/notesSlides/notesSlide98.xml" ContentType="application/vnd.openxmlformats-officedocument.presentationml.notesSlide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76.xml" ContentType="application/vnd.openxmlformats-officedocument.presentationml.notesSlide+xml"/>
  <Override PartName="/ppt/tags/tag98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100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65.xml" ContentType="application/vnd.openxmlformats-officedocument.presentationml.notesSlide+xml"/>
  <Override PartName="/ppt/tags/tag87.xml" ContentType="application/vnd.openxmlformats-officedocument.presentationml.tags+xml"/>
  <Override PartName="/ppt/notesSlides/notesSlide110.xml" ContentType="application/vnd.openxmlformats-officedocument.presentationml.notes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tags/tag76.xml" ContentType="application/vnd.openxmlformats-officedocument.presentationml.tags+xml"/>
  <Override PartName="/ppt/notesSlides/notesSlide90.xml" ContentType="application/vnd.openxmlformats-officedocument.presentationml.notes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43.xml" ContentType="application/vnd.openxmlformats-officedocument.presentationml.tags+xml"/>
  <Override PartName="/ppt/tags/tag90.xml" ContentType="application/vnd.openxmlformats-officedocument.presentationml.tags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7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59.xml" ContentType="application/vnd.openxmlformats-officedocument.presentationml.notesSlide+xml"/>
  <Override PartName="/ppt/notesSlides/notesSlide104.xml" ContentType="application/vnd.openxmlformats-officedocument.presentationml.notesSlide+xml"/>
  <Override PartName="/ppt/tags/tag103.xml" ContentType="application/vnd.openxmlformats-officedocument.presentationml.tags+xml"/>
  <Override PartName="/ppt/notesSlides/notesSlide115.xml" ContentType="application/vnd.openxmlformats-officedocument.presentationml.notesSlide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notesSlides/notesSlide48.xml" ContentType="application/vnd.openxmlformats-officedocument.presentationml.notesSlide+xml"/>
  <Override PartName="/ppt/notesSlides/notesSlide95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notesSlides/notesSlide37.xml" ContentType="application/vnd.openxmlformats-officedocument.presentationml.notesSlide+xml"/>
  <Override PartName="/ppt/tags/tag59.xml" ContentType="application/vnd.openxmlformats-officedocument.presentationml.tags+xml"/>
  <Override PartName="/ppt/notesSlides/notesSlide84.xml" ContentType="application/vnd.openxmlformats-officedocument.presentationml.notesSlide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tags/tag26.xml" ContentType="application/vnd.openxmlformats-officedocument.presentationml.tags+xml"/>
  <Override PartName="/ppt/notesSlides/notesSlide51.xml" ContentType="application/vnd.openxmlformats-officedocument.presentationml.notesSlide+xml"/>
  <Override PartName="/ppt/tags/tag73.xml" ContentType="application/vnd.openxmlformats-officedocument.presentationml.tags+xml"/>
  <Override PartName="/ppt/tags/tag15.xml" ContentType="application/vnd.openxmlformats-officedocument.presentationml.tags+xml"/>
  <Override PartName="/ppt/notesSlides/notesSlide40.xml" ContentType="application/vnd.openxmlformats-officedocument.presentationml.notesSlide+xml"/>
  <Override PartName="/ppt/tags/tag62.xml" ContentType="application/vnd.openxmlformats-officedocument.presentationml.tags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notesSlides/notesSlide109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tags/tag11.xml" ContentType="application/vnd.openxmlformats-officedocument.presentationml.tags+xml"/>
  <Override PartName="/ppt/notesSlides/notesSlide89.xml" ContentType="application/vnd.openxmlformats-officedocument.presentationml.notesSlide+xml"/>
  <Override PartName="/ppt/notesSlides/notesSlide116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67.xml" ContentType="application/vnd.openxmlformats-officedocument.presentationml.notesSlide+xml"/>
  <Override PartName="/ppt/tags/tag89.xml" ContentType="application/vnd.openxmlformats-officedocument.presentationml.tags+xml"/>
  <Override PartName="/ppt/notesSlides/notesSlide112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tags/tag78.xml" ContentType="application/vnd.openxmlformats-officedocument.presentationml.tags+xml"/>
  <Override PartName="/ppt/notesSlides/notesSlide92.xml" ContentType="application/vnd.openxmlformats-officedocument.presentationml.notesSlide+xml"/>
  <Override PartName="/ppt/notesSlides/notesSlide101.xml" ContentType="application/vnd.openxmlformats-officedocument.presentationml.notesSlide+xml"/>
  <Override PartName="/ppt/tags/tag100.xml" ContentType="application/vnd.openxmlformats-officedocument.presentationml.tags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tags/tag45.xml" ContentType="application/vnd.openxmlformats-officedocument.presentationml.tags+xml"/>
  <Override PartName="/ppt/notesSlides/notesSlide70.xml" ContentType="application/vnd.openxmlformats-officedocument.presentationml.notesSlide+xml"/>
  <Override PartName="/ppt/tags/tag92.xml" ContentType="application/vnd.openxmlformats-officedocument.presentationml.tag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slides/slide118.xml" ContentType="application/vnd.openxmlformats-officedocument.presentationml.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notesSlides/notesSlide106.xml" ContentType="application/vnd.openxmlformats-officedocument.presentationml.notesSlide+xml"/>
  <Override PartName="/ppt/tags/tag105.xml" ContentType="application/vnd.openxmlformats-officedocument.presentationml.tags+xml"/>
  <Override PartName="/ppt/notesSlides/notesSlide117.xml" ContentType="application/vnd.openxmlformats-officedocument.presentationml.notesSlid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97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notesSlides/notesSlide86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notesSlides/notesSlide120.xml" ContentType="application/vnd.openxmlformats-officedocument.presentationml.notes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notesSlides/notesSlide53.xml" ContentType="application/vnd.openxmlformats-officedocument.presentationml.notesSlide+xml"/>
  <Override PartName="/ppt/tags/tag75.xml" ContentType="application/vnd.openxmlformats-officedocument.presentationml.tags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notesSlides/notesSlide42.xml" ContentType="application/vnd.openxmlformats-officedocument.presentationml.notesSlide+xml"/>
  <Override PartName="/ppt/tags/tag64.xml" ContentType="application/vnd.openxmlformats-officedocument.presentationml.tags+xml"/>
  <Override PartName="/ppt/notesSlides/notesSlide8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slides/slide89.xml" ContentType="application/vnd.openxmlformats-officedocument.presentationml.slide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slides/slide78.xml" ContentType="application/vnd.openxmlformats-officedocument.presentationml.slide+xml"/>
  <Override PartName="/ppt/slides/slide115.xml" ContentType="application/vnd.openxmlformats-officedocument.presentationml.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notesSlides/notesSlide69.xml" ContentType="application/vnd.openxmlformats-officedocument.presentationml.notesSlide+xml"/>
  <Override PartName="/ppt/notesSlides/notesSlide11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103.xml" ContentType="application/vnd.openxmlformats-officedocument.presentationml.notesSlide+xml"/>
  <Override PartName="/ppt/tags/tag102.xml" ContentType="application/vnd.openxmlformats-officedocument.presentationml.tags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notesSlides/notesSlide72.xml" ContentType="application/vnd.openxmlformats-officedocument.presentationml.notesSlide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notesSlides/notesSlide61.xml" ContentType="application/vnd.openxmlformats-officedocument.presentationml.notesSlide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50.xml" ContentType="application/vnd.openxmlformats-officedocument.presentationml.notesSlide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slides/slide109.xml" ContentType="application/vnd.openxmlformats-officedocument.presentationml.slide+xml"/>
  <Override PartName="/ppt/tags/tag50.xml" ContentType="application/vnd.openxmlformats-officedocument.presentationml.tags+xml"/>
  <Override PartName="/ppt/notesSlides/notesSlide108.xml" ContentType="application/vnd.openxmlformats-officedocument.presentationml.notesSlide+xml"/>
  <Override PartName="/ppt/tags/tag107.xml" ContentType="application/vnd.openxmlformats-officedocument.presentationml.tags+xml"/>
  <Override PartName="/ppt/notesSlides/notesSlide119.xml" ContentType="application/vnd.openxmlformats-officedocument.presentationml.notesSlide+xml"/>
  <Override PartName="/ppt/slides/slide97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99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88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tags/tag99.xml" ContentType="application/vnd.openxmlformats-officedocument.presentationml.tags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notesSlides/notesSlide55.xml" ContentType="application/vnd.openxmlformats-officedocument.presentationml.notesSlide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notesSlides/notesSlide100.xml" ContentType="application/vnd.openxmlformats-officedocument.presentationml.notesSlide+xml"/>
  <Override PartName="/ppt/notesSlides/notesSlide111.xml" ContentType="application/vnd.openxmlformats-officedocument.presentationml.notes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9.xml" ContentType="application/vnd.openxmlformats-officedocument.presentationml.tags+xml"/>
  <Override PartName="/ppt/notesSlides/notesSlide44.xml" ContentType="application/vnd.openxmlformats-officedocument.presentationml.notesSlide+xml"/>
  <Override PartName="/ppt/tags/tag66.xml" ContentType="application/vnd.openxmlformats-officedocument.presentationml.tags+xml"/>
  <Override PartName="/ppt/notesSlides/notesSlide91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tags/tag55.xml" ContentType="application/vnd.openxmlformats-officedocument.presentationml.tags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slides/slide117.xml" ContentType="application/vnd.openxmlformats-officedocument.presentationml.slide+xml"/>
  <Override PartName="/ppt/tags/tag2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sldIdLst>
    <p:sldId id="256" r:id="rId2"/>
    <p:sldId id="335" r:id="rId3"/>
    <p:sldId id="354" r:id="rId4"/>
    <p:sldId id="336" r:id="rId5"/>
    <p:sldId id="337" r:id="rId6"/>
    <p:sldId id="338" r:id="rId7"/>
    <p:sldId id="339" r:id="rId8"/>
    <p:sldId id="340" r:id="rId9"/>
    <p:sldId id="341" r:id="rId10"/>
    <p:sldId id="344" r:id="rId11"/>
    <p:sldId id="356" r:id="rId12"/>
    <p:sldId id="342" r:id="rId13"/>
    <p:sldId id="343" r:id="rId14"/>
    <p:sldId id="357" r:id="rId15"/>
    <p:sldId id="368" r:id="rId16"/>
    <p:sldId id="345" r:id="rId17"/>
    <p:sldId id="260" r:id="rId18"/>
    <p:sldId id="261" r:id="rId19"/>
    <p:sldId id="277" r:id="rId20"/>
    <p:sldId id="265" r:id="rId21"/>
    <p:sldId id="258" r:id="rId22"/>
    <p:sldId id="273" r:id="rId23"/>
    <p:sldId id="262" r:id="rId24"/>
    <p:sldId id="369" r:id="rId25"/>
    <p:sldId id="268" r:id="rId26"/>
    <p:sldId id="285" r:id="rId27"/>
    <p:sldId id="274" r:id="rId28"/>
    <p:sldId id="302" r:id="rId29"/>
    <p:sldId id="284" r:id="rId30"/>
    <p:sldId id="279" r:id="rId31"/>
    <p:sldId id="264" r:id="rId32"/>
    <p:sldId id="276" r:id="rId33"/>
    <p:sldId id="271" r:id="rId34"/>
    <p:sldId id="303" r:id="rId35"/>
    <p:sldId id="280" r:id="rId36"/>
    <p:sldId id="386" r:id="rId37"/>
    <p:sldId id="267" r:id="rId38"/>
    <p:sldId id="269" r:id="rId39"/>
    <p:sldId id="304" r:id="rId40"/>
    <p:sldId id="259" r:id="rId41"/>
    <p:sldId id="307" r:id="rId42"/>
    <p:sldId id="282" r:id="rId43"/>
    <p:sldId id="387" r:id="rId44"/>
    <p:sldId id="370" r:id="rId45"/>
    <p:sldId id="301" r:id="rId46"/>
    <p:sldId id="275" r:id="rId47"/>
    <p:sldId id="298" r:id="rId48"/>
    <p:sldId id="283" r:id="rId49"/>
    <p:sldId id="388" r:id="rId50"/>
    <p:sldId id="415" r:id="rId51"/>
    <p:sldId id="416" r:id="rId52"/>
    <p:sldId id="417" r:id="rId53"/>
    <p:sldId id="418" r:id="rId54"/>
    <p:sldId id="419" r:id="rId55"/>
    <p:sldId id="427" r:id="rId56"/>
    <p:sldId id="346" r:id="rId57"/>
    <p:sldId id="308" r:id="rId58"/>
    <p:sldId id="436" r:id="rId59"/>
    <p:sldId id="299" r:id="rId60"/>
    <p:sldId id="309" r:id="rId61"/>
    <p:sldId id="310" r:id="rId62"/>
    <p:sldId id="373" r:id="rId63"/>
    <p:sldId id="374" r:id="rId64"/>
    <p:sldId id="389" r:id="rId65"/>
    <p:sldId id="414" r:id="rId66"/>
    <p:sldId id="311" r:id="rId67"/>
    <p:sldId id="375" r:id="rId68"/>
    <p:sldId id="434" r:id="rId69"/>
    <p:sldId id="312" r:id="rId70"/>
    <p:sldId id="435" r:id="rId71"/>
    <p:sldId id="372" r:id="rId72"/>
    <p:sldId id="314" r:id="rId73"/>
    <p:sldId id="376" r:id="rId74"/>
    <p:sldId id="313" r:id="rId75"/>
    <p:sldId id="421" r:id="rId76"/>
    <p:sldId id="422" r:id="rId77"/>
    <p:sldId id="425" r:id="rId78"/>
    <p:sldId id="424" r:id="rId79"/>
    <p:sldId id="426" r:id="rId80"/>
    <p:sldId id="428" r:id="rId81"/>
    <p:sldId id="347" r:id="rId82"/>
    <p:sldId id="348" r:id="rId83"/>
    <p:sldId id="315" r:id="rId84"/>
    <p:sldId id="404" r:id="rId85"/>
    <p:sldId id="349" r:id="rId86"/>
    <p:sldId id="316" r:id="rId87"/>
    <p:sldId id="405" r:id="rId88"/>
    <p:sldId id="350" r:id="rId89"/>
    <p:sldId id="406" r:id="rId90"/>
    <p:sldId id="319" r:id="rId91"/>
    <p:sldId id="394" r:id="rId92"/>
    <p:sldId id="396" r:id="rId93"/>
    <p:sldId id="397" r:id="rId94"/>
    <p:sldId id="398" r:id="rId95"/>
    <p:sldId id="399" r:id="rId96"/>
    <p:sldId id="400" r:id="rId97"/>
    <p:sldId id="401" r:id="rId98"/>
    <p:sldId id="402" r:id="rId99"/>
    <p:sldId id="351" r:id="rId100"/>
    <p:sldId id="320" r:id="rId101"/>
    <p:sldId id="321" r:id="rId102"/>
    <p:sldId id="324" r:id="rId103"/>
    <p:sldId id="325" r:id="rId104"/>
    <p:sldId id="352" r:id="rId105"/>
    <p:sldId id="326" r:id="rId106"/>
    <p:sldId id="407" r:id="rId107"/>
    <p:sldId id="353" r:id="rId108"/>
    <p:sldId id="327" r:id="rId109"/>
    <p:sldId id="328" r:id="rId110"/>
    <p:sldId id="329" r:id="rId111"/>
    <p:sldId id="330" r:id="rId112"/>
    <p:sldId id="331" r:id="rId113"/>
    <p:sldId id="390" r:id="rId114"/>
    <p:sldId id="391" r:id="rId115"/>
    <p:sldId id="392" r:id="rId116"/>
    <p:sldId id="393" r:id="rId117"/>
    <p:sldId id="430" r:id="rId118"/>
    <p:sldId id="300" r:id="rId119"/>
    <p:sldId id="408" r:id="rId120"/>
    <p:sldId id="322" r:id="rId12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2060"/>
    <a:srgbClr val="000000"/>
    <a:srgbClr val="C00000"/>
    <a:srgbClr val="FF9900"/>
    <a:srgbClr val="FF0000"/>
    <a:srgbClr val="00B050"/>
    <a:srgbClr val="CC00CC"/>
    <a:srgbClr val="000066"/>
    <a:srgbClr val="0D0D0D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15" autoAdjust="0"/>
    <p:restoredTop sz="97178" autoAdjust="0"/>
  </p:normalViewPr>
  <p:slideViewPr>
    <p:cSldViewPr>
      <p:cViewPr varScale="1">
        <p:scale>
          <a:sx n="73" d="100"/>
          <a:sy n="7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9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7F1B07-12EF-4E94-AE11-3AB68F8A44BB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B6C6C-9051-4A84-A281-4DD50710469E}" type="slidenum">
              <a:rPr lang="it-IT" smtClean="0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201B4378-5E56-4378-A953-03897A263DD2}" type="slidenum">
              <a:rPr lang="es-ES" sz="1200" kern="1200">
                <a:solidFill>
                  <a:prstClr val="black"/>
                </a:solidFill>
                <a:latin typeface="Calibri"/>
                <a:ea typeface="+mn-ea"/>
                <a:cs typeface="+mn-cs"/>
              </a:rPr>
              <a:pPr algn="r" rtl="0"/>
              <a:t>2</a:t>
            </a:fld>
            <a:endParaRPr lang="es-ES" sz="120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22</a:t>
            </a:fld>
            <a:endParaRPr 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23</a:t>
            </a:fld>
            <a:endParaRPr 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24</a:t>
            </a:fld>
            <a:endParaRPr 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25</a:t>
            </a:fld>
            <a:endParaRPr 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26</a:t>
            </a:fld>
            <a:endParaRPr 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27</a:t>
            </a:fld>
            <a:endParaRPr 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28</a:t>
            </a:fld>
            <a:endParaRPr 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29</a:t>
            </a:fld>
            <a:endParaRPr 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30</a:t>
            </a:fld>
            <a:endParaRPr 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31</a:t>
            </a:fld>
            <a:endParaRPr 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32</a:t>
            </a:fld>
            <a:endParaRPr 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33</a:t>
            </a:fld>
            <a:endParaRPr 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34</a:t>
            </a:fld>
            <a:endParaRPr 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35</a:t>
            </a:fld>
            <a:endParaRPr 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36</a:t>
            </a:fld>
            <a:endParaRPr 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37</a:t>
            </a:fld>
            <a:endParaRPr 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38</a:t>
            </a:fld>
            <a:endParaRPr 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39</a:t>
            </a:fld>
            <a:endParaRPr 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40</a:t>
            </a:fld>
            <a:endParaRPr 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41</a:t>
            </a:fld>
            <a:endParaRPr 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42</a:t>
            </a:fld>
            <a:endParaRPr lang="it-IT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43</a:t>
            </a:fld>
            <a:endParaRPr lang="it-IT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44</a:t>
            </a:fld>
            <a:endParaRPr lang="it-IT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45</a:t>
            </a:fld>
            <a:endParaRPr lang="it-IT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46</a:t>
            </a:fld>
            <a:endParaRPr lang="it-IT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47</a:t>
            </a:fld>
            <a:endParaRPr lang="it-IT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48</a:t>
            </a:fld>
            <a:endParaRPr lang="it-IT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49</a:t>
            </a:fld>
            <a:endParaRPr lang="it-IT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50</a:t>
            </a:fld>
            <a:endParaRPr lang="it-IT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51</a:t>
            </a:fld>
            <a:endParaRPr lang="it-IT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52</a:t>
            </a:fld>
            <a:endParaRPr lang="it-IT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53</a:t>
            </a:fld>
            <a:endParaRPr lang="it-IT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54</a:t>
            </a:fld>
            <a:endParaRPr lang="it-IT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55</a:t>
            </a:fld>
            <a:endParaRPr lang="it-IT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56</a:t>
            </a:fld>
            <a:endParaRPr lang="it-IT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57</a:t>
            </a:fld>
            <a:endParaRPr lang="it-IT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58</a:t>
            </a:fld>
            <a:endParaRPr lang="it-IT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59</a:t>
            </a:fld>
            <a:endParaRPr lang="it-IT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60</a:t>
            </a:fld>
            <a:endParaRPr lang="it-IT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61</a:t>
            </a:fld>
            <a:endParaRPr lang="it-IT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62</a:t>
            </a:fld>
            <a:endParaRPr lang="it-IT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63</a:t>
            </a:fld>
            <a:endParaRPr lang="it-IT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64</a:t>
            </a:fld>
            <a:endParaRPr lang="it-IT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65</a:t>
            </a:fld>
            <a:endParaRPr lang="it-IT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66</a:t>
            </a:fld>
            <a:endParaRPr lang="it-IT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67</a:t>
            </a:fld>
            <a:endParaRPr lang="it-IT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68</a:t>
            </a:fld>
            <a:endParaRPr lang="it-IT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69</a:t>
            </a:fld>
            <a:endParaRPr lang="it-IT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70</a:t>
            </a:fld>
            <a:endParaRPr lang="it-IT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71</a:t>
            </a:fld>
            <a:endParaRPr lang="it-IT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72</a:t>
            </a:fld>
            <a:endParaRPr lang="it-IT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73</a:t>
            </a:fld>
            <a:endParaRPr lang="it-IT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74</a:t>
            </a:fld>
            <a:endParaRPr lang="it-IT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75</a:t>
            </a:fld>
            <a:endParaRPr lang="it-IT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76</a:t>
            </a:fld>
            <a:endParaRPr lang="it-IT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77</a:t>
            </a:fld>
            <a:endParaRPr lang="it-IT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78</a:t>
            </a:fld>
            <a:endParaRPr lang="it-IT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79</a:t>
            </a:fld>
            <a:endParaRPr lang="it-IT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80</a:t>
            </a:fld>
            <a:endParaRPr lang="it-IT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81</a:t>
            </a:fld>
            <a:endParaRPr lang="it-IT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82</a:t>
            </a:fld>
            <a:endParaRPr lang="it-IT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83</a:t>
            </a:fld>
            <a:endParaRPr lang="it-IT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84</a:t>
            </a:fld>
            <a:endParaRPr lang="it-IT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85</a:t>
            </a:fld>
            <a:endParaRPr lang="it-IT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86</a:t>
            </a:fld>
            <a:endParaRPr lang="it-IT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87</a:t>
            </a:fld>
            <a:endParaRPr lang="it-IT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88</a:t>
            </a:fld>
            <a:endParaRPr lang="it-IT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89</a:t>
            </a:fld>
            <a:endParaRPr lang="it-IT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90</a:t>
            </a:fld>
            <a:endParaRPr lang="it-IT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91</a:t>
            </a:fld>
            <a:endParaRPr lang="it-IT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92</a:t>
            </a:fld>
            <a:endParaRPr lang="it-IT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93</a:t>
            </a:fld>
            <a:endParaRPr lang="it-IT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94</a:t>
            </a:fld>
            <a:endParaRPr lang="it-IT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95</a:t>
            </a:fld>
            <a:endParaRPr lang="it-IT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96</a:t>
            </a:fld>
            <a:endParaRPr lang="it-IT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97</a:t>
            </a:fld>
            <a:endParaRPr lang="it-IT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98</a:t>
            </a:fld>
            <a:endParaRPr lang="it-IT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99</a:t>
            </a:fld>
            <a:endParaRPr lang="it-IT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100</a:t>
            </a:fld>
            <a:endParaRPr lang="it-IT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101</a:t>
            </a:fld>
            <a:endParaRPr lang="it-IT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102</a:t>
            </a:fld>
            <a:endParaRPr lang="it-IT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103</a:t>
            </a:fld>
            <a:endParaRPr lang="it-IT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104</a:t>
            </a:fld>
            <a:endParaRPr lang="it-IT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105</a:t>
            </a:fld>
            <a:endParaRPr lang="it-IT"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106</a:t>
            </a:fld>
            <a:endParaRPr lang="it-IT"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107</a:t>
            </a:fld>
            <a:endParaRPr lang="it-IT"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108</a:t>
            </a:fld>
            <a:endParaRPr lang="it-IT"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109</a:t>
            </a:fld>
            <a:endParaRPr lang="it-IT"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110</a:t>
            </a:fld>
            <a:endParaRPr lang="it-IT"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111</a:t>
            </a:fld>
            <a:endParaRPr lang="it-IT"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112</a:t>
            </a:fld>
            <a:endParaRPr lang="it-IT"/>
          </a:p>
        </p:txBody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113</a:t>
            </a:fld>
            <a:endParaRPr lang="it-IT"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114</a:t>
            </a:fld>
            <a:endParaRPr lang="it-IT"/>
          </a:p>
        </p:txBody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115</a:t>
            </a:fld>
            <a:endParaRPr lang="it-IT"/>
          </a:p>
        </p:txBody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116</a:t>
            </a:fld>
            <a:endParaRPr lang="it-IT"/>
          </a:p>
        </p:txBody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117</a:t>
            </a:fld>
            <a:endParaRPr lang="it-IT"/>
          </a:p>
        </p:txBody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118</a:t>
            </a:fld>
            <a:endParaRPr lang="it-IT"/>
          </a:p>
        </p:txBody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119</a:t>
            </a:fld>
            <a:endParaRPr lang="it-IT"/>
          </a:p>
        </p:txBody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120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E3EC8-214A-4A6A-9A1A-CBEFA548B44A}" type="datetimeFigureOut">
              <a:rPr lang="it-IT" smtClean="0"/>
              <a:pPr/>
              <a:t>08/08/2010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.wav"/><Relationship Id="rId1" Type="http://schemas.openxmlformats.org/officeDocument/2006/relationships/tags" Target="../tags/tag16.xml"/><Relationship Id="rId6" Type="http://schemas.openxmlformats.org/officeDocument/2006/relationships/image" Target="../media/image17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5" Type="http://schemas.openxmlformats.org/officeDocument/2006/relationships/image" Target="../media/image35.jpeg"/><Relationship Id="rId4" Type="http://schemas.openxmlformats.org/officeDocument/2006/relationships/image" Target="../media/image1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6" Type="http://schemas.openxmlformats.org/officeDocument/2006/relationships/image" Target="../media/image36.jpeg"/><Relationship Id="rId5" Type="http://schemas.openxmlformats.org/officeDocument/2006/relationships/image" Target="../media/image37.jpeg"/><Relationship Id="rId4" Type="http://schemas.openxmlformats.org/officeDocument/2006/relationships/image" Target="../media/image3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Relationship Id="rId4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Relationship Id="rId6" Type="http://schemas.openxmlformats.org/officeDocument/2006/relationships/image" Target="../media/image36.jpeg"/><Relationship Id="rId5" Type="http://schemas.openxmlformats.org/officeDocument/2006/relationships/image" Target="../media/image37.jpeg"/><Relationship Id="rId4" Type="http://schemas.openxmlformats.org/officeDocument/2006/relationships/image" Target="../media/image33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3.jpeg"/><Relationship Id="rId2" Type="http://schemas.openxmlformats.org/officeDocument/2006/relationships/audio" Target="../media/audio3.wav"/><Relationship Id="rId1" Type="http://schemas.openxmlformats.org/officeDocument/2006/relationships/tags" Target="../tags/tag4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10" Type="http://schemas.openxmlformats.org/officeDocument/2006/relationships/image" Target="../media/image56.png"/><Relationship Id="rId4" Type="http://schemas.openxmlformats.org/officeDocument/2006/relationships/notesSlide" Target="../notesSlides/notesSlide50.xml"/><Relationship Id="rId9" Type="http://schemas.openxmlformats.org/officeDocument/2006/relationships/image" Target="../media/image5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Relationship Id="rId4" Type="http://schemas.openxmlformats.org/officeDocument/2006/relationships/image" Target="../media/image57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notesSlide" Target="../notesSlides/notesSlide52.xml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Relationship Id="rId4" Type="http://schemas.openxmlformats.org/officeDocument/2006/relationships/image" Target="../media/image59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notesSlide" Target="../notesSlides/notesSlide54.xml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60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Relationship Id="rId4" Type="http://schemas.openxmlformats.org/officeDocument/2006/relationships/image" Target="../media/image5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4.wav"/><Relationship Id="rId1" Type="http://schemas.openxmlformats.org/officeDocument/2006/relationships/tags" Target="../tags/tag52.xml"/><Relationship Id="rId6" Type="http://schemas.openxmlformats.org/officeDocument/2006/relationships/image" Target="../media/image61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5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Relationship Id="rId4" Type="http://schemas.openxmlformats.org/officeDocument/2006/relationships/image" Target="../media/image6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Relationship Id="rId5" Type="http://schemas.openxmlformats.org/officeDocument/2006/relationships/image" Target="../media/image10.gif"/><Relationship Id="rId4" Type="http://schemas.openxmlformats.org/officeDocument/2006/relationships/image" Target="../media/image63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Relationship Id="rId4" Type="http://schemas.openxmlformats.org/officeDocument/2006/relationships/image" Target="../media/image64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Relationship Id="rId4" Type="http://schemas.openxmlformats.org/officeDocument/2006/relationships/image" Target="../media/image65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Relationship Id="rId4" Type="http://schemas.openxmlformats.org/officeDocument/2006/relationships/image" Target="../media/image66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Relationship Id="rId4" Type="http://schemas.openxmlformats.org/officeDocument/2006/relationships/image" Target="../media/image67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Relationship Id="rId4" Type="http://schemas.openxmlformats.org/officeDocument/2006/relationships/image" Target="../media/image68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Relationship Id="rId4" Type="http://schemas.openxmlformats.org/officeDocument/2006/relationships/image" Target="../media/image69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Relationship Id="rId4" Type="http://schemas.openxmlformats.org/officeDocument/2006/relationships/image" Target="../media/image70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Relationship Id="rId4" Type="http://schemas.openxmlformats.org/officeDocument/2006/relationships/image" Target="../media/image71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Relationship Id="rId4" Type="http://schemas.openxmlformats.org/officeDocument/2006/relationships/image" Target="../media/image72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Relationship Id="rId4" Type="http://schemas.openxmlformats.org/officeDocument/2006/relationships/image" Target="../media/image73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Relationship Id="rId4" Type="http://schemas.openxmlformats.org/officeDocument/2006/relationships/image" Target="../media/image74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Relationship Id="rId4" Type="http://schemas.openxmlformats.org/officeDocument/2006/relationships/image" Target="../media/image75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Relationship Id="rId4" Type="http://schemas.openxmlformats.org/officeDocument/2006/relationships/image" Target="../media/image76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Relationship Id="rId4" Type="http://schemas.openxmlformats.org/officeDocument/2006/relationships/image" Target="../media/image77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Relationship Id="rId4" Type="http://schemas.openxmlformats.org/officeDocument/2006/relationships/image" Target="../media/image78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Relationship Id="rId4" Type="http://schemas.openxmlformats.org/officeDocument/2006/relationships/image" Target="../media/image79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5.wav"/><Relationship Id="rId1" Type="http://schemas.openxmlformats.org/officeDocument/2006/relationships/tags" Target="../tags/tag71.xml"/><Relationship Id="rId6" Type="http://schemas.openxmlformats.org/officeDocument/2006/relationships/image" Target="../media/image86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8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Relationship Id="rId4" Type="http://schemas.openxmlformats.org/officeDocument/2006/relationships/image" Target="../media/image87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Relationship Id="rId4" Type="http://schemas.openxmlformats.org/officeDocument/2006/relationships/image" Target="../media/image88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Relationship Id="rId4" Type="http://schemas.openxmlformats.org/officeDocument/2006/relationships/image" Target="../media/image89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Relationship Id="rId4" Type="http://schemas.openxmlformats.org/officeDocument/2006/relationships/image" Target="../media/image87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Relationship Id="rId4" Type="http://schemas.openxmlformats.org/officeDocument/2006/relationships/image" Target="../media/image90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Relationship Id="rId4" Type="http://schemas.openxmlformats.org/officeDocument/2006/relationships/image" Target="../media/image91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8.xml"/><Relationship Id="rId4" Type="http://schemas.openxmlformats.org/officeDocument/2006/relationships/image" Target="../media/image87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9.xml"/><Relationship Id="rId4" Type="http://schemas.openxmlformats.org/officeDocument/2006/relationships/image" Target="../media/image92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0.xml"/><Relationship Id="rId4" Type="http://schemas.openxmlformats.org/officeDocument/2006/relationships/image" Target="../media/image93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1.xml"/><Relationship Id="rId4" Type="http://schemas.openxmlformats.org/officeDocument/2006/relationships/image" Target="../media/image87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2.xml"/><Relationship Id="rId4" Type="http://schemas.openxmlformats.org/officeDocument/2006/relationships/image" Target="../media/image94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3.xml"/><Relationship Id="rId4" Type="http://schemas.openxmlformats.org/officeDocument/2006/relationships/image" Target="../media/image95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4.xml"/><Relationship Id="rId4" Type="http://schemas.openxmlformats.org/officeDocument/2006/relationships/image" Target="../media/image96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5.xml"/><Relationship Id="rId4" Type="http://schemas.openxmlformats.org/officeDocument/2006/relationships/image" Target="../media/image97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6.xml"/><Relationship Id="rId4" Type="http://schemas.openxmlformats.org/officeDocument/2006/relationships/image" Target="../media/image98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7.xml"/><Relationship Id="rId4" Type="http://schemas.openxmlformats.org/officeDocument/2006/relationships/image" Target="../media/image99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8.xml"/><Relationship Id="rId4" Type="http://schemas.openxmlformats.org/officeDocument/2006/relationships/image" Target="../media/image100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6.wav"/><Relationship Id="rId1" Type="http://schemas.openxmlformats.org/officeDocument/2006/relationships/tags" Target="../tags/tag89.xml"/><Relationship Id="rId6" Type="http://schemas.openxmlformats.org/officeDocument/2006/relationships/image" Target="../media/image101.png"/><Relationship Id="rId5" Type="http://schemas.openxmlformats.org/officeDocument/2006/relationships/image" Target="../media/image87.jpeg"/><Relationship Id="rId4" Type="http://schemas.openxmlformats.org/officeDocument/2006/relationships/notesSlide" Target="../notesSlides/notesSlide99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0.xml"/><Relationship Id="rId4" Type="http://schemas.openxmlformats.org/officeDocument/2006/relationships/image" Target="../media/image102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1.xml"/><Relationship Id="rId4" Type="http://schemas.openxmlformats.org/officeDocument/2006/relationships/image" Target="../media/image103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2.xml"/><Relationship Id="rId4" Type="http://schemas.openxmlformats.org/officeDocument/2006/relationships/image" Target="../media/image104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3.xml"/><Relationship Id="rId4" Type="http://schemas.openxmlformats.org/officeDocument/2006/relationships/image" Target="../media/image105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4.xml"/><Relationship Id="rId4" Type="http://schemas.openxmlformats.org/officeDocument/2006/relationships/image" Target="../media/image87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5.xml"/><Relationship Id="rId4" Type="http://schemas.openxmlformats.org/officeDocument/2006/relationships/image" Target="../media/image106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6.xml"/><Relationship Id="rId4" Type="http://schemas.openxmlformats.org/officeDocument/2006/relationships/image" Target="../media/image107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7.xml"/><Relationship Id="rId4" Type="http://schemas.openxmlformats.org/officeDocument/2006/relationships/image" Target="../media/image87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8.xml"/><Relationship Id="rId4" Type="http://schemas.openxmlformats.org/officeDocument/2006/relationships/image" Target="../media/image108.jpe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9.xml"/><Relationship Id="rId4" Type="http://schemas.openxmlformats.org/officeDocument/2006/relationships/image" Target="../media/image111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0.xml"/><Relationship Id="rId4" Type="http://schemas.openxmlformats.org/officeDocument/2006/relationships/image" Target="../media/image112.jpe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1.xml"/><Relationship Id="rId4" Type="http://schemas.openxmlformats.org/officeDocument/2006/relationships/image" Target="../media/image113.jpe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.xml"/><Relationship Id="rId4" Type="http://schemas.openxmlformats.org/officeDocument/2006/relationships/image" Target="../media/image114.jpe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3.xml"/><Relationship Id="rId4" Type="http://schemas.openxmlformats.org/officeDocument/2006/relationships/image" Target="../media/image115.jpe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4.xml"/><Relationship Id="rId4" Type="http://schemas.openxmlformats.org/officeDocument/2006/relationships/image" Target="../media/image116.jpe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5.xml"/><Relationship Id="rId4" Type="http://schemas.openxmlformats.org/officeDocument/2006/relationships/image" Target="../media/image117.jpe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6.xml"/><Relationship Id="rId4" Type="http://schemas.openxmlformats.org/officeDocument/2006/relationships/image" Target="../media/image118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7.xml"/><Relationship Id="rId4" Type="http://schemas.openxmlformats.org/officeDocument/2006/relationships/image" Target="../media/image119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43182"/>
            <a:ext cx="9144000" cy="3046988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9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The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9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forge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in </a:t>
            </a:r>
            <a:r>
              <a:rPr lang="es-ES_tradnl" sz="9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our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9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daily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9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life</a:t>
            </a:r>
            <a:endParaRPr lang="it-IT" sz="9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572140"/>
            <a:ext cx="9144000" cy="1200329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Claretian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</a:t>
            </a:r>
            <a:r>
              <a:rPr lang="es-ES_tradnl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renewal</a:t>
            </a:r>
            <a:endParaRPr lang="es-ES_tradnl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-20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CLARETIAN </a:t>
            </a:r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MISSIONARIES</a:t>
            </a:r>
            <a:endParaRPr lang="it-IT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01 Brandenburg Concerto No. 1 in F major, BWV 1046.wav">
            <a:hlinkClick r:id="" action="ppaction://media"/>
          </p:cNvPr>
          <p:cNvPicPr>
            <a:picLocks noRot="1" noChangeAspect="1"/>
          </p:cNvPicPr>
          <p:nvPr>
            <a:wavAudioFile r:embed="rId2" name="01 Brandenburg Concerto No. 1 in F major, BWV 1046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971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4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6913" name="Rectangle 1"/>
          <p:cNvSpPr>
            <a:spLocks noChangeArrowheads="1"/>
          </p:cNvSpPr>
          <p:nvPr/>
        </p:nvSpPr>
        <p:spPr bwMode="auto">
          <a:xfrm>
            <a:off x="0" y="1571612"/>
            <a:ext cx="9144000" cy="5078313"/>
          </a:xfrm>
          <a:prstGeom prst="rect">
            <a:avLst/>
          </a:prstGeom>
          <a:solidFill>
            <a:srgbClr val="996633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“</a:t>
            </a: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We</a:t>
            </a:r>
            <a:r>
              <a:rPr lang="es-ES_tradnl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will</a:t>
            </a:r>
            <a:r>
              <a:rPr lang="es-ES_tradnl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commit</a:t>
            </a:r>
            <a:r>
              <a:rPr lang="es-ES_tradnl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ourselves</a:t>
            </a:r>
            <a:r>
              <a:rPr lang="es-ES_tradnl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to</a:t>
            </a:r>
            <a:r>
              <a:rPr lang="es-ES_tradnl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live</a:t>
            </a:r>
            <a:r>
              <a:rPr lang="es-ES_tradnl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lang="es-ES_tradnl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Forge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Project in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our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daily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life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in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such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a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way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that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w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ith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accompaniment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of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General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Government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we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as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individuals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communities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and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Major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Institutes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relive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the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experience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of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Fire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and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grow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in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missionary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kern="12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zeal</a:t>
            </a: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”</a:t>
            </a:r>
            <a:endParaRPr lang="es-ES" sz="3600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Men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on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Fire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with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God’s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3600" i="1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Love</a:t>
            </a:r>
            <a:r>
              <a:rPr lang="es-ES_tradnl" sz="36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s-ES_tradnl" sz="3600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55.4)</a:t>
            </a:r>
            <a:endParaRPr lang="es-ES_tradnl" sz="3600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r>
              <a:rPr lang="es-ES_tradnl" sz="44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GENERAL </a:t>
            </a:r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</a:t>
            </a:r>
            <a:endParaRPr lang="it-IT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699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ejoyfulcatholic.files.wordpress.com/2009/08/happy-priest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-38600"/>
            <a:ext cx="9207243" cy="68966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5072074"/>
            <a:ext cx="9144000" cy="1323439"/>
          </a:xfrm>
          <a:prstGeom prst="rect">
            <a:avLst/>
          </a:prstGeom>
          <a:solidFill>
            <a:srgbClr val="7F7F7F">
              <a:alpha val="5215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“I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think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normal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that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provokes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mixed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reactions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”: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73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http://jrestrepo.files.wordpress.com/2010/03/jose-david-name-cardozo.jpg"/>
          <p:cNvPicPr>
            <a:picLocks noChangeAspect="1" noChangeArrowheads="1"/>
          </p:cNvPicPr>
          <p:nvPr/>
        </p:nvPicPr>
        <p:blipFill>
          <a:blip r:embed="rId4" cstate="print"/>
          <a:srcRect b="204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Joy</a:t>
            </a:r>
            <a:r>
              <a:rPr lang="es-ES_tradnl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“I am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happy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because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Congregation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begin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like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I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think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necessary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                I am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anxious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participate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_tradn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”.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35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nd.edu/~jdeange2/images/skeptic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Skepticism</a:t>
            </a:r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Here we go again with plans that are good for nothing except to waste time and money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”.</a:t>
            </a:r>
          </a:p>
        </p:txBody>
      </p:sp>
    </p:spTree>
    <p:custDataLst>
      <p:tags r:id="rId1"/>
    </p:custDataLst>
  </p:cSld>
  <p:clrMapOvr>
    <a:masterClrMapping/>
  </p:clrMapOvr>
  <p:transition spd="slow" advTm="63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http://www.dpi.vic.gov.au/CA25677D007DC87D/LUbyDesc/+Indian+shop+keeper+with+fresh+fruit/$File/Indian+shop+keeper+with+fresh+fruit+-+dee+dee+impex.JP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Expectaction</a:t>
            </a:r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do not know yet what it is, but perhaps can be a tool to help us improve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”.</a:t>
            </a:r>
          </a:p>
        </p:txBody>
      </p:sp>
    </p:spTree>
    <p:custDataLst>
      <p:tags r:id="rId1"/>
    </p:custDataLst>
  </p:cSld>
  <p:clrMapOvr>
    <a:masterClrMapping/>
  </p:clrMapOvr>
  <p:transition spd="slow" advTm="6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http://ultimaterealestateblog.com/image_store/uploads/8/6/8/5/5/ar126165081558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81176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Rejection</a:t>
            </a:r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Please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do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me. I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more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things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do”.</a:t>
            </a:r>
          </a:p>
        </p:txBody>
      </p:sp>
    </p:spTree>
    <p:custDataLst>
      <p:tags r:id="rId1"/>
    </p:custDataLst>
  </p:cSld>
  <p:clrMapOvr>
    <a:masterClrMapping/>
  </p:clrMapOvr>
  <p:transition spd="slow" advTm="645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api.ning.com/files/3ul33kmDqTQHJzEKEzf96oqv3zElz9pd1k7BqvkmUTMEcaBPh9vFMOxmH2kAQXO466hCZ52eygxqmCJEgL07qEzsO7fedGek/IMG_16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62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63137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Curiosity</a:t>
            </a:r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288340"/>
            <a:ext cx="9144000" cy="1077218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What will this be? Is it another theoretical exercise that will fail to address what is really troubling us?</a:t>
            </a:r>
            <a:endParaRPr lang="es-E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api.ning.com/files/9dg5UCnI52-DNm00AiNQ*OLwdThcgRQbikfYSgVb8DWDMWXgqYzBhKSs3qpBx9cMKU9A7kOVnf2lUoC8LndoaeU1MnjztIrN/E040.jpg"/>
          <p:cNvPicPr>
            <a:picLocks noChangeAspect="1" noChangeArrowheads="1"/>
          </p:cNvPicPr>
          <p:nvPr/>
        </p:nvPicPr>
        <p:blipFill>
          <a:blip r:embed="rId4" cstate="print"/>
          <a:srcRect t="25714" b="15691"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74118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Fear</a:t>
            </a:r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572140"/>
            <a:ext cx="9144000" cy="1569660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“I am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afraid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smtClean="0"/>
              <a:t>that this will be another failed attempt.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smtClean="0"/>
              <a:t>I already have my own spiritual path. What's a proposal of this kind really about? </a:t>
            </a:r>
            <a:endParaRPr lang="es-E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0594" name="Picture 2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10596" name="Picture 4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10598" name="Picture 6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80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www.wallpapergate.com/data/media/1954/Sean_Connery_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7714" y="0"/>
            <a:ext cx="4596286" cy="6858000"/>
          </a:xfrm>
          <a:prstGeom prst="rect">
            <a:avLst/>
          </a:prstGeom>
          <a:noFill/>
        </p:spPr>
      </p:pic>
      <p:sp>
        <p:nvSpPr>
          <p:cNvPr id="5" name="Oval 4"/>
          <p:cNvSpPr/>
          <p:nvPr/>
        </p:nvSpPr>
        <p:spPr>
          <a:xfrm>
            <a:off x="357158" y="1500174"/>
            <a:ext cx="5072098" cy="500066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900" dirty="0" smtClean="0">
                <a:solidFill>
                  <a:schemeClr val="bg1"/>
                </a:solidFill>
              </a:rPr>
              <a:t>Take some time to be aware of your reaction. Whatever it is, it is important that you perceive it and, if possible, that you can share it with other people.</a:t>
            </a:r>
            <a:endParaRPr lang="it-IT" sz="29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://comp.webstockpro.com/blend/bld033209.jpg"/>
          <p:cNvPicPr>
            <a:picLocks noChangeAspect="1" noChangeArrowheads="1"/>
          </p:cNvPicPr>
          <p:nvPr/>
        </p:nvPicPr>
        <p:blipFill>
          <a:blip r:embed="rId4" cstate="print"/>
          <a:srcRect t="24326" b="256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9572" name="AutoShape 4" descr="Man with a Rubber 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9574" name="AutoShape 6" descr="Man with a Rubber 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TextBox 6"/>
          <p:cNvSpPr txBox="1"/>
          <p:nvPr/>
        </p:nvSpPr>
        <p:spPr>
          <a:xfrm>
            <a:off x="0" y="5072074"/>
            <a:ext cx="9144000" cy="1323439"/>
          </a:xfrm>
          <a:prstGeom prst="rect">
            <a:avLst/>
          </a:prstGeom>
          <a:solidFill>
            <a:srgbClr val="7F7F7F">
              <a:alpha val="5215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does God want for me </a:t>
            </a:r>
          </a:p>
          <a:p>
            <a:pPr algn="ctr"/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this point in my life?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spiritualmind.com/wp-content/uploads/2009/07/spirituality.jpg"/>
          <p:cNvPicPr>
            <a:picLocks noChangeAspect="1" noChangeArrowheads="1"/>
          </p:cNvPicPr>
          <p:nvPr/>
        </p:nvPicPr>
        <p:blipFill>
          <a:blip r:embed="rId4" cstate="print"/>
          <a:srcRect r="58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4795897"/>
            <a:ext cx="9144000" cy="2062103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in our world you can feel the air of a spiritual quest. Many people are in search of "something different" to help them overcome the present crisis and to find a meaning to life.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85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coisasdeta.com/wp-content/uploads/2009/03/primavera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Claretians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cultural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origins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ages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mission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contexts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show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intense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desire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grow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joyfully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cultivating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in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midst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difficulties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their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response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call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they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received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.” (</a:t>
            </a:r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MFL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9). </a:t>
            </a:r>
          </a:p>
        </p:txBody>
      </p:sp>
    </p:spTree>
    <p:custDataLst>
      <p:tags r:id="rId1"/>
    </p:custDataLst>
  </p:cSld>
  <p:clrMapOvr>
    <a:masterClrMapping/>
  </p:clrMapOvr>
  <p:transition spd="slow" advTm="1012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://www.imagedj.com/images/imagedj/previews/rf/single_image/w/LV005/LV005-020.jpg"/>
          <p:cNvPicPr>
            <a:picLocks noChangeAspect="1" noChangeArrowheads="1"/>
          </p:cNvPicPr>
          <p:nvPr/>
        </p:nvPicPr>
        <p:blipFill>
          <a:blip r:embed="rId4" cstate="print"/>
          <a:srcRect l="2087" r="2587" b="54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you share this desire? Do you experience a longing for something different in your life? Do you see yourself as a seeker, a pilgrim? </a:t>
            </a:r>
          </a:p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you aware of an inner call </a:t>
            </a:r>
          </a:p>
          <a:p>
            <a:pPr algn="ctr"/>
            <a:r>
              <a:rPr 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continue to grow in the Spirit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s-E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http://tecnocientista.info/Imagens/applications/PhotoGalleryManager/images/Estrada_primave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4929198"/>
            <a:ext cx="9144000" cy="1323439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 …</a:t>
            </a:r>
          </a:p>
          <a:p>
            <a:pPr algn="ctr"/>
            <a:r>
              <a:rPr lang="es-ES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FORGE IS YOUR OPPORTUNITY</a:t>
            </a:r>
            <a:endParaRPr lang="es-ES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2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4071942"/>
            <a:ext cx="9144000" cy="144655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8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What</a:t>
            </a:r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is</a:t>
            </a:r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the</a:t>
            </a:r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forge</a:t>
            </a:r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?</a:t>
            </a:r>
            <a:endParaRPr lang="it-IT" sz="8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4678" y="0"/>
            <a:ext cx="2643206" cy="3154710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19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it-IT" sz="19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Concierto para flauta y violin.wav">
            <a:hlinkClick r:id="" action="ppaction://media"/>
          </p:cNvPr>
          <p:cNvPicPr>
            <a:picLocks noRot="1" noChangeAspect="1"/>
          </p:cNvPicPr>
          <p:nvPr>
            <a:wavAudioFile r:embed="rId2" name="Concierto para flauta y violin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69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3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branche-rouge.org/les-articles/tous-les-articles/artisanats/le-metal/forge-1/forge%200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4919008"/>
            <a:ext cx="9144000" cy="1754326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Taken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Autobiography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allegory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used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St. Anthony Mary </a:t>
            </a:r>
            <a:r>
              <a:rPr lang="es-ES" sz="3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describe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experience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</a:t>
            </a:r>
            <a:r>
              <a:rPr lang="es-ES" sz="3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transformation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properblacksmith.com/images/forge/Dforge.jpg"/>
          <p:cNvPicPr>
            <a:picLocks noChangeAspect="1" noChangeArrowheads="1"/>
          </p:cNvPicPr>
          <p:nvPr/>
        </p:nvPicPr>
        <p:blipFill>
          <a:blip r:embed="rId4" cstate="print"/>
          <a:srcRect t="17212" b="69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488120"/>
            <a:ext cx="9144000" cy="2369880"/>
          </a:xfrm>
          <a:prstGeom prst="rect">
            <a:avLst/>
          </a:prstGeom>
          <a:solidFill>
            <a:srgbClr val="CC3300">
              <a:alpha val="4902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/>
              <a:t>“</a:t>
            </a:r>
            <a:r>
              <a:rPr lang="es-ES_tradnl" sz="3600" dirty="0" smtClean="0"/>
              <a:t>At </a:t>
            </a:r>
            <a:r>
              <a:rPr lang="es-ES_tradnl" sz="3600" dirty="0" err="1" smtClean="0"/>
              <a:t>the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beginning</a:t>
            </a:r>
            <a:r>
              <a:rPr lang="es-ES_tradnl" sz="3600" dirty="0" smtClean="0"/>
              <a:t> of my </a:t>
            </a:r>
            <a:r>
              <a:rPr lang="es-ES_tradnl" sz="3600" dirty="0" err="1" smtClean="0"/>
              <a:t>stay</a:t>
            </a:r>
            <a:r>
              <a:rPr lang="es-ES_tradnl" sz="3600" dirty="0" smtClean="0"/>
              <a:t> in Vich I </a:t>
            </a:r>
            <a:r>
              <a:rPr lang="es-ES_tradnl" sz="3600" dirty="0" err="1" smtClean="0"/>
              <a:t>was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undergoing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an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experience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not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unlike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what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goes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on</a:t>
            </a:r>
            <a:r>
              <a:rPr lang="es-ES_tradnl" sz="3600" dirty="0" smtClean="0"/>
              <a:t> in a </a:t>
            </a:r>
            <a:r>
              <a:rPr lang="es-ES_tradnl" sz="3600" i="1" dirty="0" err="1" smtClean="0">
                <a:solidFill>
                  <a:srgbClr val="FFFF00"/>
                </a:solidFill>
              </a:rPr>
              <a:t>blacksmith’s</a:t>
            </a:r>
            <a:r>
              <a:rPr lang="es-ES_tradnl" sz="3600" i="1" dirty="0" smtClean="0">
                <a:solidFill>
                  <a:srgbClr val="FFFF00"/>
                </a:solidFill>
              </a:rPr>
              <a:t> shop</a:t>
            </a:r>
            <a:r>
              <a:rPr lang="es-ES_tradnl" sz="3600" dirty="0" smtClean="0"/>
              <a:t>. </a:t>
            </a:r>
            <a:r>
              <a:rPr lang="es-ES_tradnl" sz="3600" dirty="0" err="1" smtClean="0"/>
              <a:t>The</a:t>
            </a:r>
            <a:r>
              <a:rPr lang="es-ES_tradnl" sz="3600" dirty="0" smtClean="0"/>
              <a:t> </a:t>
            </a:r>
            <a:r>
              <a:rPr lang="es-ES_tradnl" sz="3600" i="1" dirty="0" err="1" smtClean="0">
                <a:solidFill>
                  <a:srgbClr val="FFFF00"/>
                </a:solidFill>
              </a:rPr>
              <a:t>smith</a:t>
            </a:r>
            <a:r>
              <a:rPr lang="es-ES_tradnl" sz="3600" i="1" dirty="0" smtClean="0">
                <a:solidFill>
                  <a:srgbClr val="FFFF00"/>
                </a:solidFill>
              </a:rPr>
              <a:t> </a:t>
            </a:r>
            <a:r>
              <a:rPr lang="es-ES_tradnl" sz="3600" dirty="0" err="1" smtClean="0"/>
              <a:t>thrusts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an</a:t>
            </a:r>
            <a:r>
              <a:rPr lang="es-ES_tradnl" sz="3600" dirty="0" smtClean="0"/>
              <a:t> </a:t>
            </a:r>
            <a:r>
              <a:rPr lang="es-ES_tradnl" sz="3600" i="1" dirty="0" err="1" smtClean="0">
                <a:solidFill>
                  <a:srgbClr val="FFFF00"/>
                </a:solidFill>
              </a:rPr>
              <a:t>iron</a:t>
            </a:r>
            <a:r>
              <a:rPr lang="es-ES_tradnl" sz="3600" i="1" dirty="0" smtClean="0">
                <a:solidFill>
                  <a:srgbClr val="FFFF00"/>
                </a:solidFill>
              </a:rPr>
              <a:t> bar </a:t>
            </a:r>
            <a:r>
              <a:rPr lang="es-ES_tradnl" sz="3600" dirty="0" err="1" smtClean="0"/>
              <a:t>into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the</a:t>
            </a:r>
            <a:r>
              <a:rPr lang="es-ES_tradnl" sz="3600" dirty="0" smtClean="0"/>
              <a:t> </a:t>
            </a:r>
            <a:r>
              <a:rPr lang="es-ES_tradnl" sz="3600" i="1" dirty="0" err="1" smtClean="0">
                <a:solidFill>
                  <a:srgbClr val="FFFF00"/>
                </a:solidFill>
              </a:rPr>
              <a:t>furnace</a:t>
            </a:r>
            <a:r>
              <a:rPr lang="es-ES_tradnl" sz="3600" dirty="0" smtClean="0"/>
              <a:t>.</a:t>
            </a:r>
            <a:endParaRPr lang="it-IT" sz="3600" dirty="0"/>
          </a:p>
        </p:txBody>
      </p:sp>
    </p:spTree>
    <p:custDataLst>
      <p:tags r:id="rId1"/>
    </p:custDataLst>
  </p:cSld>
  <p:clrMapOvr>
    <a:masterClrMapping/>
  </p:clrMapOvr>
  <p:transition spd="slow" advTm="956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liveworkdream.com/wp-content/gallery/0508nm_rldg-economy/20080503w_rdlg-blacksmith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err="1" smtClean="0"/>
              <a:t>When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it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is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white-hot</a:t>
            </a:r>
            <a:r>
              <a:rPr lang="es-ES_tradnl" sz="4000" dirty="0" smtClean="0"/>
              <a:t> he </a:t>
            </a:r>
            <a:r>
              <a:rPr lang="es-ES_tradnl" sz="4000" dirty="0" err="1" smtClean="0"/>
              <a:t>draws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it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out</a:t>
            </a:r>
            <a:r>
              <a:rPr lang="es-ES_tradnl" sz="4000" dirty="0" smtClean="0"/>
              <a:t>, places </a:t>
            </a:r>
            <a:r>
              <a:rPr lang="es-ES_tradnl" sz="4000" dirty="0" err="1" smtClean="0"/>
              <a:t>it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on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the</a:t>
            </a:r>
            <a:r>
              <a:rPr lang="es-ES_tradnl" sz="4000" dirty="0" smtClean="0"/>
              <a:t> </a:t>
            </a:r>
            <a:r>
              <a:rPr lang="es-ES_tradnl" sz="4000" i="1" dirty="0" err="1" smtClean="0">
                <a:solidFill>
                  <a:srgbClr val="FFFF00"/>
                </a:solidFill>
              </a:rPr>
              <a:t>anvil</a:t>
            </a:r>
            <a:r>
              <a:rPr lang="es-ES_tradnl" sz="4000" dirty="0" smtClean="0"/>
              <a:t>, and </a:t>
            </a:r>
            <a:r>
              <a:rPr lang="es-ES_tradnl" sz="4000" dirty="0" err="1" smtClean="0"/>
              <a:t>begins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to</a:t>
            </a:r>
            <a:r>
              <a:rPr lang="es-ES_tradnl" sz="4000" dirty="0" smtClean="0"/>
              <a:t> </a:t>
            </a:r>
            <a:r>
              <a:rPr lang="es-ES_tradnl" sz="4000" i="1" dirty="0" err="1" smtClean="0">
                <a:solidFill>
                  <a:srgbClr val="FFFF00"/>
                </a:solidFill>
              </a:rPr>
              <a:t>hammer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it</a:t>
            </a:r>
            <a:r>
              <a:rPr lang="es-ES_tradnl" sz="4000" dirty="0" smtClean="0"/>
              <a:t>.  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904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genesisoilpaints.com.au/assets/images/gallery/stans_blacksmith.jpg"/>
          <p:cNvPicPr>
            <a:picLocks noChangeAspect="1" noChangeArrowheads="1"/>
          </p:cNvPicPr>
          <p:nvPr/>
        </p:nvPicPr>
        <p:blipFill>
          <a:blip r:embed="rId4" cstate="print"/>
          <a:srcRect t="4580"/>
          <a:stretch>
            <a:fillRect/>
          </a:stretch>
        </p:blipFill>
        <p:spPr bwMode="auto">
          <a:xfrm>
            <a:off x="0" y="-285776"/>
            <a:ext cx="9144000" cy="7143777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4000" dirty="0" err="1" smtClean="0"/>
              <a:t>His</a:t>
            </a:r>
            <a:r>
              <a:rPr lang="es-ES" sz="4000" dirty="0" smtClean="0"/>
              <a:t> </a:t>
            </a:r>
            <a:r>
              <a:rPr lang="es-ES" sz="4000" i="1" dirty="0" err="1" smtClean="0">
                <a:solidFill>
                  <a:srgbClr val="FFFF00"/>
                </a:solidFill>
              </a:rPr>
              <a:t>assistant</a:t>
            </a:r>
            <a:r>
              <a:rPr lang="es-ES" sz="4000" dirty="0" smtClean="0"/>
              <a:t> </a:t>
            </a:r>
            <a:r>
              <a:rPr lang="es-ES" sz="4000" dirty="0" err="1" smtClean="0"/>
              <a:t>joins</a:t>
            </a:r>
            <a:r>
              <a:rPr lang="es-ES" sz="4000" dirty="0" smtClean="0"/>
              <a:t> in, and </a:t>
            </a:r>
            <a:r>
              <a:rPr lang="es-ES" sz="4000" dirty="0" err="1" smtClean="0"/>
              <a:t>the</a:t>
            </a:r>
            <a:r>
              <a:rPr lang="es-ES" sz="4000" dirty="0" smtClean="0"/>
              <a:t> </a:t>
            </a:r>
            <a:r>
              <a:rPr lang="es-ES" sz="4000" dirty="0" err="1" smtClean="0"/>
              <a:t>two</a:t>
            </a:r>
            <a:r>
              <a:rPr lang="es-ES" sz="4000" dirty="0" smtClean="0"/>
              <a:t> of </a:t>
            </a:r>
            <a:r>
              <a:rPr lang="es-ES" sz="4000" dirty="0" err="1" smtClean="0"/>
              <a:t>them</a:t>
            </a:r>
            <a:r>
              <a:rPr lang="es-ES" sz="4000" dirty="0" smtClean="0"/>
              <a:t> </a:t>
            </a:r>
            <a:r>
              <a:rPr lang="es-ES" sz="4000" dirty="0" err="1" smtClean="0"/>
              <a:t>keep</a:t>
            </a:r>
            <a:r>
              <a:rPr lang="es-ES" sz="4000" dirty="0" smtClean="0"/>
              <a:t> </a:t>
            </a:r>
            <a:r>
              <a:rPr lang="es-ES" sz="4000" dirty="0" err="1" smtClean="0"/>
              <a:t>alternating</a:t>
            </a:r>
            <a:r>
              <a:rPr lang="es-ES" sz="4000" dirty="0" smtClean="0"/>
              <a:t> </a:t>
            </a:r>
            <a:r>
              <a:rPr lang="es-ES" sz="4000" i="1" dirty="0" err="1" smtClean="0">
                <a:solidFill>
                  <a:srgbClr val="FFFF00"/>
                </a:solidFill>
              </a:rPr>
              <a:t>hammer-blows</a:t>
            </a:r>
            <a:r>
              <a:rPr lang="es-ES" sz="4000" dirty="0" smtClean="0"/>
              <a:t> in a </a:t>
            </a:r>
            <a:r>
              <a:rPr lang="es-ES" sz="4000" dirty="0" err="1" smtClean="0"/>
              <a:t>sort</a:t>
            </a:r>
            <a:r>
              <a:rPr lang="es-ES" sz="4000" dirty="0" smtClean="0"/>
              <a:t> of </a:t>
            </a:r>
            <a:r>
              <a:rPr lang="es-ES" sz="4000" dirty="0" err="1" smtClean="0"/>
              <a:t>rhythmic</a:t>
            </a:r>
            <a:r>
              <a:rPr lang="es-ES" sz="4000" dirty="0" smtClean="0"/>
              <a:t> dance </a:t>
            </a:r>
            <a:r>
              <a:rPr lang="es-ES" sz="4000" dirty="0" err="1" smtClean="0"/>
              <a:t>until</a:t>
            </a:r>
            <a:r>
              <a:rPr lang="es-ES" sz="4000" dirty="0" smtClean="0"/>
              <a:t> </a:t>
            </a:r>
            <a:r>
              <a:rPr lang="es-ES" sz="4000" dirty="0" err="1" smtClean="0"/>
              <a:t>the</a:t>
            </a:r>
            <a:r>
              <a:rPr lang="es-ES" sz="4000" dirty="0" smtClean="0"/>
              <a:t> </a:t>
            </a:r>
            <a:r>
              <a:rPr lang="es-ES" sz="4000" dirty="0" err="1" smtClean="0"/>
              <a:t>iron</a:t>
            </a:r>
            <a:r>
              <a:rPr lang="es-ES" sz="4000" dirty="0" smtClean="0"/>
              <a:t> </a:t>
            </a:r>
            <a:r>
              <a:rPr lang="es-ES" sz="4000" dirty="0" err="1" smtClean="0"/>
              <a:t>takes</a:t>
            </a:r>
            <a:r>
              <a:rPr lang="es-ES" sz="4000" dirty="0" smtClean="0"/>
              <a:t> </a:t>
            </a:r>
            <a:r>
              <a:rPr lang="es-ES" sz="4000" dirty="0" err="1" smtClean="0"/>
              <a:t>the</a:t>
            </a:r>
            <a:r>
              <a:rPr lang="es-ES" sz="4000" dirty="0" smtClean="0"/>
              <a:t> </a:t>
            </a:r>
            <a:r>
              <a:rPr lang="es-ES" sz="4000" i="1" dirty="0" err="1" smtClean="0">
                <a:solidFill>
                  <a:srgbClr val="FFFF00"/>
                </a:solidFill>
              </a:rPr>
              <a:t>shape</a:t>
            </a:r>
            <a:r>
              <a:rPr lang="es-ES" sz="4000" dirty="0" smtClean="0"/>
              <a:t> </a:t>
            </a:r>
            <a:r>
              <a:rPr lang="es-ES" sz="4000" dirty="0" err="1" smtClean="0"/>
              <a:t>the</a:t>
            </a:r>
            <a:r>
              <a:rPr lang="es-ES" sz="4000" dirty="0" smtClean="0"/>
              <a:t> </a:t>
            </a:r>
            <a:r>
              <a:rPr lang="es-ES" sz="4000" dirty="0" err="1" smtClean="0"/>
              <a:t>smith</a:t>
            </a:r>
            <a:r>
              <a:rPr lang="es-ES" sz="4000" dirty="0" smtClean="0"/>
              <a:t> </a:t>
            </a:r>
            <a:r>
              <a:rPr lang="es-ES" sz="4000" dirty="0" err="1" smtClean="0"/>
              <a:t>had</a:t>
            </a:r>
            <a:r>
              <a:rPr lang="es-ES" sz="4000" dirty="0" smtClean="0"/>
              <a:t> </a:t>
            </a:r>
            <a:r>
              <a:rPr lang="es-ES" sz="4000" dirty="0" err="1" smtClean="0"/>
              <a:t>planned</a:t>
            </a:r>
            <a:r>
              <a:rPr lang="es-E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23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presepenapoletano.it/shopping/presepenapoletano/art19/fabbro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"/>
            <a:ext cx="9144000" cy="7478970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es-ES_tradnl" sz="4000" dirty="0" smtClean="0"/>
          </a:p>
          <a:p>
            <a:pPr algn="ctr"/>
            <a:r>
              <a:rPr lang="es-ES_tradnl" sz="4000" dirty="0" smtClean="0"/>
              <a:t>“</a:t>
            </a:r>
            <a:r>
              <a:rPr lang="es-ES_tradnl" sz="4000" dirty="0" err="1" smtClean="0"/>
              <a:t>You</a:t>
            </a:r>
            <a:r>
              <a:rPr lang="es-ES_tradnl" sz="4000" dirty="0" smtClean="0"/>
              <a:t>, my Lord and </a:t>
            </a:r>
            <a:r>
              <a:rPr lang="es-ES_tradnl" sz="4000" dirty="0" err="1" smtClean="0"/>
              <a:t>Master</a:t>
            </a:r>
            <a:r>
              <a:rPr lang="es-ES_tradnl" sz="4000" dirty="0" smtClean="0"/>
              <a:t>, </a:t>
            </a:r>
            <a:r>
              <a:rPr lang="es-ES_tradnl" sz="4000" dirty="0" err="1" smtClean="0"/>
              <a:t>thrust</a:t>
            </a:r>
            <a:r>
              <a:rPr lang="es-ES_tradnl" sz="4000" dirty="0" smtClean="0"/>
              <a:t> my </a:t>
            </a:r>
            <a:r>
              <a:rPr lang="es-ES_tradnl" sz="4000" dirty="0" err="1" smtClean="0"/>
              <a:t>heart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into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the</a:t>
            </a:r>
            <a:r>
              <a:rPr lang="es-ES_tradnl" sz="4000" dirty="0" smtClean="0"/>
              <a:t> </a:t>
            </a:r>
            <a:r>
              <a:rPr lang="es-ES_tradnl" sz="4000" dirty="0" err="1" smtClean="0">
                <a:solidFill>
                  <a:srgbClr val="FFFF00"/>
                </a:solidFill>
              </a:rPr>
              <a:t>furnace</a:t>
            </a:r>
            <a:r>
              <a:rPr lang="es-ES_tradnl" sz="4000" dirty="0" smtClean="0"/>
              <a:t> of </a:t>
            </a:r>
            <a:r>
              <a:rPr lang="es-ES_tradnl" sz="4000" dirty="0" err="1" smtClean="0"/>
              <a:t>the</a:t>
            </a:r>
            <a:r>
              <a:rPr lang="es-ES_tradnl" sz="4000" dirty="0" smtClean="0"/>
              <a:t> </a:t>
            </a:r>
            <a:r>
              <a:rPr lang="es-ES_tradnl" sz="4000" dirty="0" smtClean="0">
                <a:solidFill>
                  <a:srgbClr val="FFFF00"/>
                </a:solidFill>
              </a:rPr>
              <a:t>Spiritual </a:t>
            </a:r>
            <a:r>
              <a:rPr lang="es-ES_tradnl" sz="4000" dirty="0" err="1" smtClean="0">
                <a:solidFill>
                  <a:srgbClr val="FFFF00"/>
                </a:solidFill>
              </a:rPr>
              <a:t>Exercises</a:t>
            </a:r>
            <a:r>
              <a:rPr lang="es-ES_tradnl" sz="4000" dirty="0" smtClean="0">
                <a:solidFill>
                  <a:srgbClr val="FFFF00"/>
                </a:solidFill>
              </a:rPr>
              <a:t> </a:t>
            </a:r>
            <a:r>
              <a:rPr lang="es-ES_tradnl" sz="4000" dirty="0" smtClean="0"/>
              <a:t>and </a:t>
            </a:r>
            <a:r>
              <a:rPr lang="es-ES_tradnl" sz="4000" dirty="0" err="1" smtClean="0"/>
              <a:t>frequent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reception</a:t>
            </a:r>
            <a:r>
              <a:rPr lang="es-ES_tradnl" sz="4000" dirty="0" smtClean="0"/>
              <a:t> of </a:t>
            </a:r>
            <a:r>
              <a:rPr lang="es-ES_tradnl" sz="4000" dirty="0" err="1" smtClean="0"/>
              <a:t>the</a:t>
            </a:r>
            <a:r>
              <a:rPr lang="es-ES_tradnl" sz="4000" dirty="0" smtClean="0"/>
              <a:t> </a:t>
            </a:r>
            <a:r>
              <a:rPr lang="es-ES_tradnl" sz="4000" dirty="0" err="1" smtClean="0">
                <a:solidFill>
                  <a:srgbClr val="FFFF00"/>
                </a:solidFill>
              </a:rPr>
              <a:t>Sacraments</a:t>
            </a:r>
            <a:r>
              <a:rPr lang="es-ES_tradnl" sz="4000" dirty="0" smtClean="0"/>
              <a:t>; and </a:t>
            </a:r>
            <a:r>
              <a:rPr lang="es-ES_tradnl" sz="4000" dirty="0" err="1" smtClean="0"/>
              <a:t>after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thus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setting</a:t>
            </a:r>
            <a:r>
              <a:rPr lang="es-ES_tradnl" sz="4000" dirty="0" smtClean="0"/>
              <a:t> my </a:t>
            </a:r>
            <a:r>
              <a:rPr lang="es-ES_tradnl" sz="4000" dirty="0" err="1" smtClean="0"/>
              <a:t>heart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on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fire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with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love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for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you</a:t>
            </a:r>
            <a:r>
              <a:rPr lang="es-ES_tradnl" sz="4000" dirty="0" smtClean="0"/>
              <a:t> and </a:t>
            </a:r>
            <a:r>
              <a:rPr lang="es-ES_tradnl" sz="4000" dirty="0" err="1" smtClean="0"/>
              <a:t>the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Blessed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Virgin</a:t>
            </a:r>
            <a:r>
              <a:rPr lang="es-ES_tradnl" sz="4000" dirty="0" smtClean="0"/>
              <a:t> Mary, </a:t>
            </a:r>
            <a:r>
              <a:rPr lang="es-ES_tradnl" sz="4000" dirty="0" err="1" smtClean="0"/>
              <a:t>you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began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to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hammer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away</a:t>
            </a:r>
            <a:r>
              <a:rPr lang="es-ES_tradnl" sz="4000" dirty="0" smtClean="0"/>
              <a:t> at me </a:t>
            </a:r>
            <a:r>
              <a:rPr lang="es-ES_tradnl" sz="4000" dirty="0" err="1" smtClean="0"/>
              <a:t>with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humiliations</a:t>
            </a:r>
            <a:r>
              <a:rPr lang="es-ES_tradnl" sz="4000" dirty="0" smtClean="0"/>
              <a:t>, and I, </a:t>
            </a:r>
            <a:r>
              <a:rPr lang="es-ES_tradnl" sz="4000" dirty="0" err="1" smtClean="0"/>
              <a:t>too</a:t>
            </a:r>
            <a:r>
              <a:rPr lang="es-ES_tradnl" sz="4000" dirty="0" smtClean="0"/>
              <a:t>, </a:t>
            </a:r>
            <a:r>
              <a:rPr lang="es-ES_tradnl" sz="4000" dirty="0" err="1" smtClean="0"/>
              <a:t>began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hammering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away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with</a:t>
            </a:r>
            <a:r>
              <a:rPr lang="es-ES_tradnl" sz="4000" dirty="0" smtClean="0"/>
              <a:t> my particular examen </a:t>
            </a:r>
            <a:r>
              <a:rPr lang="es-ES_tradnl" sz="4000" dirty="0" err="1" smtClean="0"/>
              <a:t>on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this</a:t>
            </a:r>
            <a:r>
              <a:rPr lang="es-ES_tradnl" sz="4000" dirty="0" smtClean="0"/>
              <a:t> </a:t>
            </a:r>
            <a:r>
              <a:rPr lang="es-ES_tradnl" sz="4000" dirty="0" err="1" smtClean="0"/>
              <a:t>virtue</a:t>
            </a:r>
            <a:r>
              <a:rPr lang="es-ES_tradnl" sz="4000" dirty="0" smtClean="0"/>
              <a:t> [</a:t>
            </a:r>
            <a:r>
              <a:rPr lang="es-ES_tradnl" sz="4000" dirty="0" err="1" smtClean="0"/>
              <a:t>humility</a:t>
            </a:r>
            <a:r>
              <a:rPr lang="es-ES_tradnl" sz="4000" dirty="0" smtClean="0"/>
              <a:t>] </a:t>
            </a:r>
            <a:r>
              <a:rPr lang="es-ES_tradnl" sz="4000" dirty="0" err="1" smtClean="0"/>
              <a:t>that</a:t>
            </a:r>
            <a:r>
              <a:rPr lang="es-ES_tradnl" sz="4000" dirty="0" smtClean="0"/>
              <a:t> I </a:t>
            </a:r>
            <a:r>
              <a:rPr lang="es-ES_tradnl" sz="4000" dirty="0" err="1" smtClean="0"/>
              <a:t>needed</a:t>
            </a:r>
            <a:r>
              <a:rPr lang="es-ES_tradnl" sz="4000" dirty="0" smtClean="0"/>
              <a:t> so </a:t>
            </a:r>
            <a:r>
              <a:rPr lang="es-ES_tradnl" sz="4000" dirty="0" err="1" smtClean="0"/>
              <a:t>badly</a:t>
            </a:r>
            <a:r>
              <a:rPr lang="es-ES_tradnl" sz="4000" dirty="0" smtClean="0"/>
              <a:t>” </a:t>
            </a:r>
          </a:p>
          <a:p>
            <a:pPr algn="ctr"/>
            <a:r>
              <a:rPr lang="es-ES_tradnl" sz="4000" dirty="0" smtClean="0"/>
              <a:t>(</a:t>
            </a:r>
            <a:r>
              <a:rPr lang="es-ES_tradnl" sz="4000" i="1" dirty="0" err="1" smtClean="0">
                <a:solidFill>
                  <a:srgbClr val="FFFF00"/>
                </a:solidFill>
              </a:rPr>
              <a:t>Aut</a:t>
            </a:r>
            <a:r>
              <a:rPr lang="es-ES_tradnl" sz="4000" dirty="0" smtClean="0"/>
              <a:t>, 342).</a:t>
            </a:r>
          </a:p>
          <a:p>
            <a:pPr algn="ctr"/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mosaikadesign.com/blog/wp-content/uploads/2009/07/blacksmith-complete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This allegory may seem </a:t>
            </a:r>
            <a:r>
              <a:rPr lang="en-US" sz="4000" dirty="0" smtClean="0">
                <a:solidFill>
                  <a:srgbClr val="FFFF00"/>
                </a:solidFill>
              </a:rPr>
              <a:t>anachronistic</a:t>
            </a:r>
            <a:r>
              <a:rPr lang="en-US" sz="4000" dirty="0" smtClean="0"/>
              <a:t>, </a:t>
            </a:r>
            <a:r>
              <a:rPr lang="en-US" sz="4000" dirty="0" smtClean="0">
                <a:solidFill>
                  <a:srgbClr val="FFFF00"/>
                </a:solidFill>
              </a:rPr>
              <a:t>mechanical</a:t>
            </a:r>
            <a:r>
              <a:rPr lang="en-US" sz="4000" dirty="0" smtClean="0"/>
              <a:t> and even a little </a:t>
            </a:r>
            <a:r>
              <a:rPr lang="en-US" sz="4000" dirty="0" smtClean="0">
                <a:solidFill>
                  <a:srgbClr val="FFFF00"/>
                </a:solidFill>
              </a:rPr>
              <a:t>violent</a:t>
            </a:r>
            <a:r>
              <a:rPr lang="en-U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museevieuxguerigny.free.fr/expo2003/Forge.jpg"/>
          <p:cNvPicPr>
            <a:picLocks noChangeAspect="1" noChangeArrowheads="1"/>
          </p:cNvPicPr>
          <p:nvPr/>
        </p:nvPicPr>
        <p:blipFill>
          <a:blip r:embed="rId4" cstate="print"/>
          <a:srcRect r="67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But it has a deep and beautiful significance:</a:t>
            </a:r>
          </a:p>
          <a:p>
            <a:pPr algn="ctr"/>
            <a:r>
              <a:rPr lang="en-US" sz="4000" dirty="0" smtClean="0"/>
              <a:t> </a:t>
            </a:r>
            <a:r>
              <a:rPr lang="en-US" sz="4000" dirty="0" smtClean="0">
                <a:solidFill>
                  <a:srgbClr val="FFFF00"/>
                </a:solidFill>
              </a:rPr>
              <a:t>cosmic, artistic, educational and spiritual</a:t>
            </a:r>
            <a:r>
              <a:rPr lang="en-U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www.cuidemosnuestrarg.com.ar/4_elementos_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06055" cy="6857999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It gathers in itself</a:t>
            </a:r>
            <a:br>
              <a:rPr lang="en-US" sz="4000" dirty="0" smtClean="0"/>
            </a:br>
            <a:r>
              <a:rPr lang="en-US" sz="4000" dirty="0" smtClean="0"/>
              <a:t>the four key elements:</a:t>
            </a:r>
            <a:br>
              <a:rPr lang="en-US" sz="4000" dirty="0" smtClean="0"/>
            </a:br>
            <a:r>
              <a:rPr lang="en-US" sz="4000" dirty="0" smtClean="0">
                <a:solidFill>
                  <a:srgbClr val="FFFF00"/>
                </a:solidFill>
              </a:rPr>
              <a:t>earth, fire, air</a:t>
            </a:r>
            <a:r>
              <a:rPr lang="en-US" sz="4000" dirty="0" smtClean="0"/>
              <a:t> and </a:t>
            </a:r>
            <a:r>
              <a:rPr lang="en-US" sz="4000" dirty="0" smtClean="0">
                <a:solidFill>
                  <a:srgbClr val="FFFF00"/>
                </a:solidFill>
              </a:rPr>
              <a:t>water</a:t>
            </a:r>
            <a:r>
              <a:rPr lang="en-U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bestofnj.com/wp-content/uploads/2009/05/blacksmith-2.jpg"/>
          <p:cNvPicPr>
            <a:picLocks noChangeAspect="1" noChangeArrowheads="1"/>
          </p:cNvPicPr>
          <p:nvPr/>
        </p:nvPicPr>
        <p:blipFill>
          <a:blip r:embed="rId3" cstate="print"/>
          <a:srcRect r="13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It describes, step by step, what is a true </a:t>
            </a:r>
            <a:r>
              <a:rPr lang="en-US" sz="4000" dirty="0" smtClean="0">
                <a:solidFill>
                  <a:srgbClr val="FFFF00"/>
                </a:solidFill>
              </a:rPr>
              <a:t>artisan process of transformation </a:t>
            </a:r>
            <a:r>
              <a:rPr lang="en-US" sz="4000" dirty="0" smtClean="0"/>
              <a:t>in which</a:t>
            </a:r>
            <a:br>
              <a:rPr lang="en-US" sz="4000" dirty="0" smtClean="0"/>
            </a:br>
            <a:r>
              <a:rPr lang="en-US" sz="4000" dirty="0" smtClean="0"/>
              <a:t>each object produced is unique.</a:t>
            </a:r>
            <a:endParaRPr lang="es-ES_tradnl" sz="4000" dirty="0" smtClean="0"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ragua por rafa2010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447" y="0"/>
            <a:ext cx="9168447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When the blacksmith wants to transform a </a:t>
            </a:r>
            <a:r>
              <a:rPr lang="en-US" sz="4000" dirty="0" smtClean="0">
                <a:solidFill>
                  <a:srgbClr val="FFFF00"/>
                </a:solidFill>
              </a:rPr>
              <a:t>piece of iron </a:t>
            </a:r>
            <a:r>
              <a:rPr lang="en-US" sz="4000" dirty="0" smtClean="0"/>
              <a:t>into a useful and beautiful object, the first thing he does is to insert it into the </a:t>
            </a:r>
            <a:r>
              <a:rPr lang="en-US" sz="4000" dirty="0" smtClean="0">
                <a:solidFill>
                  <a:srgbClr val="FFFF00"/>
                </a:solidFill>
              </a:rPr>
              <a:t>fire</a:t>
            </a:r>
            <a:r>
              <a:rPr lang="en-US" sz="4000" dirty="0" smtClean="0"/>
              <a:t> so that it becomes malleable.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thephotoforum.com/gallery/files/1/3/4/4/9/blacksmith2.jpg"/>
          <p:cNvPicPr>
            <a:picLocks noChangeAspect="1" noChangeArrowheads="1"/>
          </p:cNvPicPr>
          <p:nvPr/>
        </p:nvPicPr>
        <p:blipFill>
          <a:blip r:embed="rId4" cstate="print"/>
          <a:srcRect t="4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Then he places it on the </a:t>
            </a:r>
            <a:r>
              <a:rPr lang="en-US" sz="4000" dirty="0" smtClean="0">
                <a:solidFill>
                  <a:srgbClr val="FFFF00"/>
                </a:solidFill>
              </a:rPr>
              <a:t>anvil</a:t>
            </a:r>
            <a:r>
              <a:rPr lang="en-US" sz="4000" dirty="0" smtClean="0"/>
              <a:t> and begins beating it with the </a:t>
            </a:r>
            <a:r>
              <a:rPr lang="en-US" sz="4000" dirty="0" smtClean="0">
                <a:solidFill>
                  <a:srgbClr val="FFFF00"/>
                </a:solidFill>
              </a:rPr>
              <a:t>hammer</a:t>
            </a:r>
            <a:r>
              <a:rPr lang="en-US" sz="4000" dirty="0" smtClean="0"/>
              <a:t> until it forms the desired </a:t>
            </a:r>
            <a:r>
              <a:rPr lang="en-US" sz="4000" dirty="0" smtClean="0">
                <a:solidFill>
                  <a:srgbClr val="FFFF00"/>
                </a:solidFill>
              </a:rPr>
              <a:t>shape</a:t>
            </a:r>
            <a:r>
              <a:rPr lang="en-U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Molten Aluminum por Airplane Lane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Finally, he puts it into the </a:t>
            </a:r>
            <a:r>
              <a:rPr lang="en-US" sz="4000" dirty="0" smtClean="0">
                <a:solidFill>
                  <a:srgbClr val="FFFF00"/>
                </a:solidFill>
              </a:rPr>
              <a:t>water</a:t>
            </a:r>
            <a:r>
              <a:rPr lang="en-US" sz="4000" dirty="0" smtClean="0"/>
              <a:t> to acquire the right mettle.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INSTALACION HIERRO VIDRIO I-II por juanluisgx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We, as Claret, can apply the allegory and the process contained within it to our own experience</a:t>
            </a:r>
            <a:r>
              <a:rPr lang="en-US" sz="4000" dirty="0" smtClean="0">
                <a:solidFill>
                  <a:srgbClr val="FFFF00"/>
                </a:solidFill>
              </a:rPr>
              <a:t> of spiritual growth.</a:t>
            </a:r>
            <a:endParaRPr lang="it-IT" sz="4000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ancientresource.com/images/roman/spears_arrowheads/arrowhead-iron65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8908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We are like a missionary </a:t>
            </a:r>
            <a:r>
              <a:rPr lang="en-US" sz="4000" dirty="0" smtClean="0">
                <a:solidFill>
                  <a:srgbClr val="FFFF00"/>
                </a:solidFill>
              </a:rPr>
              <a:t>arrow</a:t>
            </a:r>
            <a:r>
              <a:rPr lang="en-US" sz="4000" dirty="0" smtClean="0"/>
              <a:t> that due to the passage of time is denting and covered with slag.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oldtucson.com/wp-content/gallery/blacksmith-stables/OTS_Black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96" cy="685807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2000240"/>
            <a:ext cx="9144000" cy="317009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dirty="0" smtClean="0"/>
              <a:t>IT IS FOR THAT REASON THAT WE NEED TO GO</a:t>
            </a:r>
            <a:br>
              <a:rPr lang="en-US" sz="6000" dirty="0" smtClean="0"/>
            </a:br>
            <a:r>
              <a:rPr lang="en-US" sz="8000" dirty="0" smtClean="0">
                <a:solidFill>
                  <a:srgbClr val="FFFF00"/>
                </a:solidFill>
              </a:rPr>
              <a:t>BACK TO THE FORGE</a:t>
            </a:r>
            <a:r>
              <a:rPr lang="es-ES_tradnl" sz="6000" dirty="0" smtClean="0"/>
              <a:t>!</a:t>
            </a:r>
            <a:endParaRPr lang="it-IT" sz="60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pe.com/multimedia/slideshow/2009/20091114_blacksmith/images/006BLACKSMITH14rip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Let us be heated and transformed</a:t>
            </a:r>
            <a:br>
              <a:rPr lang="en-US" sz="4000" dirty="0" smtClean="0"/>
            </a:br>
            <a:r>
              <a:rPr lang="en-US" sz="4000" dirty="0" smtClean="0"/>
              <a:t>by the </a:t>
            </a:r>
            <a:r>
              <a:rPr lang="en-US" sz="4000" dirty="0" smtClean="0">
                <a:solidFill>
                  <a:srgbClr val="FFFF00"/>
                </a:solidFill>
              </a:rPr>
              <a:t>fire.</a:t>
            </a:r>
            <a:endParaRPr lang="it-IT" sz="4000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jeromegerull.de/fotoblog/the-blacksmith-2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Allow us to be forged on the </a:t>
            </a:r>
            <a:r>
              <a:rPr lang="en-US" sz="4000" dirty="0" smtClean="0">
                <a:solidFill>
                  <a:srgbClr val="FFFF00"/>
                </a:solidFill>
              </a:rPr>
              <a:t>anvil</a:t>
            </a:r>
            <a:r>
              <a:rPr lang="en-US" sz="4000" dirty="0" smtClean="0"/>
              <a:t> and cooperate in the process of being forging.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04" name="Picture 4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06" name="Picture 6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08" name="Picture 8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0" name="Picture 10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2" name="Picture 12" descr="1st bucket of water por Jooliree."/>
          <p:cNvPicPr>
            <a:picLocks noChangeAspect="1" noChangeArrowheads="1"/>
          </p:cNvPicPr>
          <p:nvPr/>
        </p:nvPicPr>
        <p:blipFill>
          <a:blip r:embed="rId5" cstate="print"/>
          <a:srcRect t="451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14" name="Picture 14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6" name="Picture 16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8" name="Picture 18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50114"/>
            <a:ext cx="9144000" cy="707886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Acquiring the right mettle in the </a:t>
            </a:r>
            <a:r>
              <a:rPr lang="en-US" sz="4000" dirty="0" smtClean="0">
                <a:solidFill>
                  <a:srgbClr val="FFFF00"/>
                </a:solidFill>
              </a:rPr>
              <a:t>water</a:t>
            </a:r>
            <a:r>
              <a:rPr lang="en-U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cowanauctions.com/images/aa61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4648" cy="464344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In short, going back to being </a:t>
            </a:r>
            <a:r>
              <a:rPr lang="en-US" sz="4000" dirty="0" smtClean="0">
                <a:solidFill>
                  <a:srgbClr val="FFFF00"/>
                </a:solidFill>
              </a:rPr>
              <a:t>sharp arrows</a:t>
            </a:r>
            <a:r>
              <a:rPr lang="en-US" sz="4000" dirty="0" smtClean="0"/>
              <a:t>,</a:t>
            </a:r>
            <a:br>
              <a:rPr lang="en-US" sz="4000" dirty="0" smtClean="0"/>
            </a:br>
            <a:r>
              <a:rPr lang="en-US" sz="4000" dirty="0" smtClean="0"/>
              <a:t>ready to be shot.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000232" y="1643050"/>
            <a:ext cx="5072098" cy="4857784"/>
          </a:xfrm>
          <a:prstGeom prst="ellipse">
            <a:avLst/>
          </a:prstGeom>
          <a:noFill/>
          <a:ln w="127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Picture 2" descr="http://www.pe.com/multimedia/slideshow/2009/20091114_blacksmith/images/006BLACKSMITH14rip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143248"/>
            <a:ext cx="2286015" cy="1714512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pic>
        <p:nvPicPr>
          <p:cNvPr id="6" name="Picture 2" descr="http://www.jeromegerull.de/fotoblog/the-blacksmith-2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1214422"/>
            <a:ext cx="2428860" cy="1821645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pic>
        <p:nvPicPr>
          <p:cNvPr id="8" name="Picture 2" descr="http://www.cowanauctions.com/images/aa61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071810"/>
            <a:ext cx="2286016" cy="1743750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4214810" y="4000504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</a:rPr>
              <a:t>0</a:t>
            </a:r>
            <a:endParaRPr lang="it-IT" sz="8800" b="1" dirty="0">
              <a:solidFill>
                <a:srgbClr val="FF00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143900" y="3429000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</a:rPr>
              <a:t>3</a:t>
            </a:r>
            <a:endParaRPr lang="it-IT" sz="8800" b="1" dirty="0">
              <a:solidFill>
                <a:srgbClr val="FF00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214810" y="0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</a:rPr>
              <a:t>2</a:t>
            </a:r>
            <a:endParaRPr lang="it-IT" sz="8800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14282" y="3500438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</a:rPr>
              <a:t>1</a:t>
            </a:r>
            <a:endParaRPr lang="it-IT" sz="8800" b="1" dirty="0">
              <a:solidFill>
                <a:srgbClr val="FF0000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357422" y="5214950"/>
            <a:ext cx="4357718" cy="1588"/>
          </a:xfrm>
          <a:prstGeom prst="line">
            <a:avLst/>
          </a:prstGeom>
          <a:ln w="7620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643306" y="5643578"/>
            <a:ext cx="1857388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Isosceles Triangle 15"/>
          <p:cNvSpPr/>
          <p:nvPr/>
        </p:nvSpPr>
        <p:spPr>
          <a:xfrm>
            <a:off x="2428860" y="1428736"/>
            <a:ext cx="4357718" cy="2500330"/>
          </a:xfrm>
          <a:prstGeom prst="triangle">
            <a:avLst/>
          </a:prstGeom>
          <a:noFill/>
          <a:ln w="762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custDataLst>
      <p:tags r:id="rId1"/>
    </p:custDataLst>
  </p:cSld>
  <p:clrMapOvr>
    <a:masterClrMapping/>
  </p:clrMapOvr>
  <p:transition spd="slow" advTm="3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atercoloursforfun.com/Acrylics%20Corner/Black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9883"/>
            <a:ext cx="9144000" cy="689788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Each moment of the forge also has a </a:t>
            </a:r>
            <a:r>
              <a:rPr lang="en-US" sz="4000" dirty="0" smtClean="0">
                <a:solidFill>
                  <a:srgbClr val="FFFF00"/>
                </a:solidFill>
              </a:rPr>
              <a:t>spiritual significance</a:t>
            </a:r>
            <a:r>
              <a:rPr lang="en-U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uoguelph.ca/~rmckitri/research/blacksmith.jpg"/>
          <p:cNvPicPr>
            <a:picLocks noChangeAspect="1" noChangeArrowheads="1"/>
          </p:cNvPicPr>
          <p:nvPr/>
        </p:nvPicPr>
        <p:blipFill>
          <a:blip r:embed="rId4" cstate="print"/>
          <a:srcRect r="111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The </a:t>
            </a:r>
            <a:r>
              <a:rPr lang="en-US" sz="4000" dirty="0" smtClean="0">
                <a:solidFill>
                  <a:srgbClr val="FFFF00"/>
                </a:solidFill>
              </a:rPr>
              <a:t>fire</a:t>
            </a:r>
            <a:r>
              <a:rPr lang="en-US" sz="4000" dirty="0" smtClean="0"/>
              <a:t> symbolizes the experience of </a:t>
            </a:r>
            <a:r>
              <a:rPr lang="en-US" sz="4000" dirty="0" smtClean="0">
                <a:solidFill>
                  <a:srgbClr val="FFFF00"/>
                </a:solidFill>
              </a:rPr>
              <a:t>God’s love</a:t>
            </a:r>
            <a:r>
              <a:rPr lang="en-US" sz="4000" dirty="0" smtClean="0"/>
              <a:t> that heats, bends, purifies,</a:t>
            </a:r>
            <a:br>
              <a:rPr lang="en-US" sz="4000" dirty="0" smtClean="0"/>
            </a:br>
            <a:r>
              <a:rPr lang="en-US" sz="4000" dirty="0" smtClean="0"/>
              <a:t>illumines and cauterizes.</a:t>
            </a:r>
            <a:endParaRPr lang="it-IT" sz="4000" i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2.bp.blogspot.com/_XZmZaDHm_68/SZC5nf6m8wI/AAAAAAAAAm4/WgKXBMJVSuU/S1600-R/amor+en+mantenimiento+continu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" y="0"/>
            <a:ext cx="9144064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upload.wikimedia.org/wikipedia/commons/8/86/Vecchia_fucina_-_incudine_-_Cerreto_Sanni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9903" cy="6869927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The </a:t>
            </a:r>
            <a:r>
              <a:rPr lang="en-US" sz="4000" dirty="0" smtClean="0">
                <a:solidFill>
                  <a:srgbClr val="FFFF00"/>
                </a:solidFill>
              </a:rPr>
              <a:t>anvil</a:t>
            </a:r>
            <a:r>
              <a:rPr lang="en-US" sz="4000" dirty="0" smtClean="0"/>
              <a:t> and the </a:t>
            </a:r>
            <a:r>
              <a:rPr lang="en-US" sz="4000" dirty="0" smtClean="0">
                <a:solidFill>
                  <a:srgbClr val="FFFF00"/>
                </a:solidFill>
              </a:rPr>
              <a:t>hammer</a:t>
            </a:r>
            <a:r>
              <a:rPr lang="en-US" sz="4000" dirty="0" smtClean="0"/>
              <a:t> represent the process of being conformed with Christ.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www.thedeenshow.com/uploads/thumb/138_jes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7826" name="Picture 2" descr="http://incompiutezza.files.wordpress.com/2009/09/jesus-christ.jpg?w=431&amp;h=390"/>
          <p:cNvPicPr>
            <a:picLocks noChangeAspect="1" noChangeArrowheads="1"/>
          </p:cNvPicPr>
          <p:nvPr/>
        </p:nvPicPr>
        <p:blipFill>
          <a:blip r:embed="rId4" cstate="print"/>
          <a:srcRect t="3906" b="13209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6" name="Picture 4" descr="http://sites.google.com/site/lograrco/ana3.jpg"/>
          <p:cNvPicPr>
            <a:picLocks noChangeAspect="1" noChangeArrowheads="1"/>
          </p:cNvPicPr>
          <p:nvPr/>
        </p:nvPicPr>
        <p:blipFill>
          <a:blip r:embed="rId4" cstate="print"/>
          <a:srcRect r="107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81588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The form of the </a:t>
            </a:r>
            <a:r>
              <a:rPr lang="en-US" sz="3600" dirty="0" smtClean="0">
                <a:solidFill>
                  <a:srgbClr val="FFFF00"/>
                </a:solidFill>
              </a:rPr>
              <a:t>arrow to be shot:</a:t>
            </a:r>
            <a:r>
              <a:rPr lang="en-US" sz="3600" dirty="0" smtClean="0"/>
              <a:t> a reference to our </a:t>
            </a:r>
            <a:r>
              <a:rPr lang="en-US" sz="3600" dirty="0" smtClean="0">
                <a:solidFill>
                  <a:srgbClr val="FFFF00"/>
                </a:solidFill>
              </a:rPr>
              <a:t>anointing and sending by the Holy Spirit </a:t>
            </a:r>
            <a:r>
              <a:rPr lang="en-US" sz="3600" dirty="0" smtClean="0"/>
              <a:t>to proclaim the good news to the poor</a:t>
            </a:r>
            <a:r>
              <a:rPr lang="en-US" sz="4000" dirty="0" smtClean="0"/>
              <a:t>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farm1.static.flickr.com/24/46155802_50e5dff0c0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http://www.biblia-ortodoxa.ro/wp-content/uploads/2006/12/bibl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Each of these moments can be named using two Latin words drawn from </a:t>
            </a:r>
            <a:r>
              <a:rPr lang="en-US" sz="4000" dirty="0" smtClean="0">
                <a:solidFill>
                  <a:srgbClr val="FFFF00"/>
                </a:solidFill>
              </a:rPr>
              <a:t>Scripture </a:t>
            </a:r>
            <a:r>
              <a:rPr lang="en-US" sz="4000" dirty="0" smtClean="0"/>
              <a:t>that played an important part in Claret’s spiritual journey.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bizkaia.net/Home2/Archivos/DPTO4/Noticias/Imagenes/782_POBAL%202.%20Fragua%202.jpg"/>
          <p:cNvPicPr>
            <a:picLocks noChangeAspect="1" noChangeArrowheads="1"/>
          </p:cNvPicPr>
          <p:nvPr/>
        </p:nvPicPr>
        <p:blipFill>
          <a:blip r:embed="rId4" cstate="print"/>
          <a:srcRect r="113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785794"/>
            <a:ext cx="857256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0.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QUID </a:t>
            </a:r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PRODEST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(Mt 16:26)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QUID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enim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PRODEST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homini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mundum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universum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lucretur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animae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vero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suae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detrimentum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patiatur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will one gain 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winning the whole world if they destroy themself?</a:t>
            </a:r>
          </a:p>
          <a:p>
            <a:pPr algn="ctr"/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fotografx.biz/ALTER/galleries/people/blacksmith.jpg"/>
          <p:cNvPicPr>
            <a:picLocks noChangeAspect="1" noChangeArrowheads="1"/>
          </p:cNvPicPr>
          <p:nvPr/>
        </p:nvPicPr>
        <p:blipFill>
          <a:blip r:embed="rId4" cstate="print"/>
          <a:srcRect t="21000" b="4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428604"/>
            <a:ext cx="821537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PATRIS </a:t>
            </a:r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2800" dirty="0" smtClean="0"/>
              <a:t>(</a:t>
            </a:r>
            <a:r>
              <a:rPr lang="it-IT" sz="2800" dirty="0" err="1" smtClean="0"/>
              <a:t>Lk</a:t>
            </a:r>
            <a:r>
              <a:rPr lang="it-IT" sz="2800" dirty="0" smtClean="0"/>
              <a:t> 2:49)</a:t>
            </a:r>
          </a:p>
          <a:p>
            <a:pPr algn="ctr"/>
            <a:r>
              <a:rPr lang="it-IT" sz="2800" dirty="0" smtClean="0"/>
              <a:t> </a:t>
            </a:r>
          </a:p>
          <a:p>
            <a:pPr algn="ctr"/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illos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Quid est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quod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quaerabatis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Nesciebatis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quia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quae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PATRIS MEI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oportet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esse?</a:t>
            </a:r>
          </a:p>
          <a:p>
            <a:pPr algn="ctr"/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Then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said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them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were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looking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me? Do you not know that I must be in the house of 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Father</a:t>
            </a:r>
            <a:r>
              <a:rPr lang="it-IT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it-IT" sz="28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lavorazioniinferro.files.wordpress.com/2009/02/img_01161.jpg"/>
          <p:cNvPicPr>
            <a:picLocks noChangeAspect="1" noChangeArrowheads="1"/>
          </p:cNvPicPr>
          <p:nvPr/>
        </p:nvPicPr>
        <p:blipFill>
          <a:blip r:embed="rId4" cstate="print"/>
          <a:srcRect t="521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58" y="285728"/>
            <a:ext cx="857256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CARITAS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CHRISTI </a:t>
            </a:r>
          </a:p>
          <a:p>
            <a:pPr algn="ctr"/>
            <a:r>
              <a:rPr lang="it-IT" sz="3200" dirty="0" smtClean="0"/>
              <a:t>(2 </a:t>
            </a:r>
            <a:r>
              <a:rPr lang="it-IT" sz="3200" dirty="0" err="1" smtClean="0"/>
              <a:t>Cor</a:t>
            </a:r>
            <a:r>
              <a:rPr lang="it-IT" sz="3200" dirty="0" smtClean="0"/>
              <a:t> 5:14)</a:t>
            </a:r>
          </a:p>
          <a:p>
            <a:pPr algn="ctr"/>
            <a:r>
              <a:rPr lang="it-IT" sz="3200" dirty="0" smtClean="0"/>
              <a:t> </a:t>
            </a:r>
          </a:p>
          <a:p>
            <a:pPr algn="ctr"/>
            <a:r>
              <a:rPr lang="it-IT" sz="3200" i="1" dirty="0" smtClean="0">
                <a:solidFill>
                  <a:srgbClr val="FFFF00"/>
                </a:solidFill>
              </a:rPr>
              <a:t>CARITAS</a:t>
            </a:r>
            <a:r>
              <a:rPr lang="it-IT" sz="3200" i="1" dirty="0" smtClean="0"/>
              <a:t> </a:t>
            </a:r>
            <a:r>
              <a:rPr lang="it-IT" sz="3200" i="1" dirty="0" err="1" smtClean="0"/>
              <a:t>enim</a:t>
            </a:r>
            <a:r>
              <a:rPr lang="it-IT" sz="3200" i="1" dirty="0" smtClean="0"/>
              <a:t> </a:t>
            </a:r>
            <a:r>
              <a:rPr lang="it-IT" sz="3200" i="1" dirty="0" smtClean="0">
                <a:solidFill>
                  <a:srgbClr val="FFFF00"/>
                </a:solidFill>
              </a:rPr>
              <a:t>CHRISTI</a:t>
            </a:r>
            <a:r>
              <a:rPr lang="it-IT" sz="3200" i="1" dirty="0" smtClean="0"/>
              <a:t> </a:t>
            </a:r>
            <a:r>
              <a:rPr lang="it-IT" sz="3200" i="1" dirty="0" err="1" smtClean="0"/>
              <a:t>urget</a:t>
            </a:r>
            <a:r>
              <a:rPr lang="it-IT" sz="3200" i="1" dirty="0" smtClean="0"/>
              <a:t> </a:t>
            </a:r>
            <a:r>
              <a:rPr lang="it-IT" sz="3200" i="1" dirty="0" err="1" smtClean="0"/>
              <a:t>nos</a:t>
            </a:r>
            <a:r>
              <a:rPr lang="it-IT" sz="3200" i="1" dirty="0" smtClean="0"/>
              <a:t>.</a:t>
            </a:r>
          </a:p>
          <a:p>
            <a:pPr algn="ctr"/>
            <a:r>
              <a:rPr lang="it-IT" sz="3200" dirty="0" smtClean="0"/>
              <a:t> </a:t>
            </a:r>
          </a:p>
          <a:p>
            <a:pPr algn="ctr"/>
            <a:r>
              <a:rPr lang="it-IT" sz="3600" b="1" dirty="0" smtClean="0"/>
              <a:t>The</a:t>
            </a:r>
            <a:r>
              <a:rPr lang="it-IT" sz="3600" b="1" dirty="0" smtClean="0">
                <a:solidFill>
                  <a:srgbClr val="FFFF00"/>
                </a:solidFill>
              </a:rPr>
              <a:t> love </a:t>
            </a:r>
            <a:r>
              <a:rPr lang="it-IT" sz="3600" b="1" dirty="0" err="1" smtClean="0"/>
              <a:t>of</a:t>
            </a:r>
            <a:r>
              <a:rPr lang="it-IT" sz="3600" b="1" dirty="0" smtClean="0">
                <a:solidFill>
                  <a:srgbClr val="FFFF00"/>
                </a:solidFill>
              </a:rPr>
              <a:t> Christ </a:t>
            </a:r>
            <a:r>
              <a:rPr lang="it-IT" sz="3600" b="1" dirty="0" err="1" smtClean="0"/>
              <a:t>impels</a:t>
            </a:r>
            <a:r>
              <a:rPr lang="it-IT" sz="3600" b="1" dirty="0" smtClean="0"/>
              <a:t> </a:t>
            </a:r>
            <a:r>
              <a:rPr lang="it-IT" sz="3600" b="1" dirty="0" err="1" smtClean="0"/>
              <a:t>us</a:t>
            </a:r>
            <a:r>
              <a:rPr lang="it-IT" sz="3600" b="1" dirty="0" smtClean="0"/>
              <a:t>.</a:t>
            </a:r>
          </a:p>
          <a:p>
            <a:pPr algn="ctr"/>
            <a:endParaRPr lang="it-IT" sz="3200" dirty="0"/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6082" name="Picture 2" descr="http://www.snappdragon.com/images/sundial_cast_iron_armillary.jpg?osCsid=pmmtc55ockvebjqtdfck53aj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0"/>
            <a:ext cx="407196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214290"/>
            <a:ext cx="8643998" cy="6370975"/>
          </a:xfrm>
          <a:prstGeom prst="rect">
            <a:avLst/>
          </a:prstGeom>
          <a:solidFill>
            <a:srgbClr val="0D0D0D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_tradnl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es-ES_tradnl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SPIRITUS </a:t>
            </a:r>
            <a:r>
              <a:rPr lang="es-ES_tradnl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DOMINI</a:t>
            </a:r>
            <a:r>
              <a:rPr lang="es-ES_tradnl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Lk</a:t>
            </a: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4:18)</a:t>
            </a:r>
            <a:endParaRPr lang="it-IT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it-IT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SPIRITUS DOMINI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me;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propter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quod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unxit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me, evangelizare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pauperibus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misit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me, sanare contritos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corde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praedicare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captivis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remissionem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et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caecis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visum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dimittere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confractos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remissionem,praedicare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annum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Domini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acceptum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diem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retributionis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it-IT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_tradnl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Lord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upon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me. He has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anointed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bring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news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poor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proclaim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liberty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captives and new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sight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blind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free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opressed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announce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Lord’s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_tradn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mercy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it-IT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000232" y="1643050"/>
            <a:ext cx="5072098" cy="4857784"/>
          </a:xfrm>
          <a:prstGeom prst="ellipse">
            <a:avLst/>
          </a:prstGeom>
          <a:noFill/>
          <a:ln w="127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Picture 2" descr="http://www.pe.com/multimedia/slideshow/2009/20091114_blacksmith/images/006BLACKSMITH14rip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143248"/>
            <a:ext cx="2286015" cy="1714512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pic>
        <p:nvPicPr>
          <p:cNvPr id="6" name="Picture 2" descr="http://www.jeromegerull.de/fotoblog/the-blacksmith-2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1214422"/>
            <a:ext cx="2428860" cy="1821645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pic>
        <p:nvPicPr>
          <p:cNvPr id="8" name="Picture 2" descr="http://www.cowanauctions.com/images/aa61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071810"/>
            <a:ext cx="2286016" cy="1743750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3286116" y="4643446"/>
            <a:ext cx="2571768" cy="428628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Quid </a:t>
            </a:r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Prodest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429388" y="2500306"/>
            <a:ext cx="2714612" cy="500066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Spiritus</a:t>
            </a:r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Domini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86116" y="500042"/>
            <a:ext cx="2571768" cy="50009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Caritas Christi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0" y="2500306"/>
            <a:ext cx="2000232" cy="500066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Patris</a:t>
            </a:r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Mei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357422" y="5214950"/>
            <a:ext cx="4357718" cy="1588"/>
          </a:xfrm>
          <a:prstGeom prst="line">
            <a:avLst/>
          </a:prstGeom>
          <a:ln w="7620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643306" y="5643578"/>
            <a:ext cx="1857388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Isosceles Triangle 15"/>
          <p:cNvSpPr/>
          <p:nvPr/>
        </p:nvSpPr>
        <p:spPr>
          <a:xfrm>
            <a:off x="2428860" y="1428736"/>
            <a:ext cx="4357718" cy="2500330"/>
          </a:xfrm>
          <a:prstGeom prst="triangle">
            <a:avLst/>
          </a:prstGeom>
          <a:noFill/>
          <a:ln w="762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custDataLst>
      <p:tags r:id="rId1"/>
    </p:custDataLst>
  </p:cSld>
  <p:clrMapOvr>
    <a:masterClrMapping/>
  </p:clrMapOvr>
  <p:transition spd="slow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laret.org/espiritualidad/imagenes/FRAGUA.1.JPG?0.3508957676632147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0"/>
            <a:ext cx="4700847" cy="6858000"/>
          </a:xfrm>
          <a:prstGeom prst="rect">
            <a:avLst/>
          </a:prstGeom>
          <a:noFill/>
        </p:spPr>
      </p:pic>
      <p:pic>
        <p:nvPicPr>
          <p:cNvPr id="5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214546" cy="1660910"/>
          </a:xfrm>
          <a:prstGeom prst="rect">
            <a:avLst/>
          </a:prstGeom>
          <a:noFill/>
        </p:spPr>
      </p:pic>
      <p:pic>
        <p:nvPicPr>
          <p:cNvPr id="6" name="Picture 2" descr="bench of punch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643050"/>
            <a:ext cx="2214546" cy="1785950"/>
          </a:xfrm>
          <a:prstGeom prst="rect">
            <a:avLst/>
          </a:prstGeom>
          <a:noFill/>
        </p:spPr>
      </p:pic>
      <p:pic>
        <p:nvPicPr>
          <p:cNvPr id="7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2214546" cy="1660910"/>
          </a:xfrm>
          <a:prstGeom prst="rect">
            <a:avLst/>
          </a:prstGeom>
          <a:noFill/>
        </p:spPr>
      </p:pic>
      <p:pic>
        <p:nvPicPr>
          <p:cNvPr id="8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1714488"/>
            <a:ext cx="2214546" cy="1660910"/>
          </a:xfrm>
          <a:prstGeom prst="rect">
            <a:avLst/>
          </a:prstGeom>
          <a:noFill/>
        </p:spPr>
      </p:pic>
      <p:pic>
        <p:nvPicPr>
          <p:cNvPr id="9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5143512"/>
            <a:ext cx="2214546" cy="1714488"/>
          </a:xfrm>
          <a:prstGeom prst="rect">
            <a:avLst/>
          </a:prstGeom>
          <a:noFill/>
        </p:spPr>
      </p:pic>
      <p:pic>
        <p:nvPicPr>
          <p:cNvPr id="10" name="Picture 2" descr="bench of punch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0"/>
            <a:ext cx="2214546" cy="1785926"/>
          </a:xfrm>
          <a:prstGeom prst="rect">
            <a:avLst/>
          </a:prstGeom>
          <a:noFill/>
        </p:spPr>
      </p:pic>
      <p:pic>
        <p:nvPicPr>
          <p:cNvPr id="11" name="Picture 2" descr="bench of punch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3357562"/>
            <a:ext cx="2214546" cy="1785950"/>
          </a:xfrm>
          <a:prstGeom prst="rect">
            <a:avLst/>
          </a:prstGeom>
          <a:noFill/>
        </p:spPr>
      </p:pic>
      <p:pic>
        <p:nvPicPr>
          <p:cNvPr id="12" name="Picture 2" descr="bench of punch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143513"/>
            <a:ext cx="2214546" cy="1714488"/>
          </a:xfrm>
          <a:prstGeom prst="rect">
            <a:avLst/>
          </a:prstGeom>
          <a:noFill/>
        </p:spPr>
      </p:pic>
      <p:cxnSp>
        <p:nvCxnSpPr>
          <p:cNvPr id="15" name="Straight Connector 14"/>
          <p:cNvCxnSpPr/>
          <p:nvPr/>
        </p:nvCxnSpPr>
        <p:spPr>
          <a:xfrm rot="5400000">
            <a:off x="-121366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342981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0" y="5572116"/>
            <a:ext cx="9144000" cy="1285884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Forge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also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</a:p>
          <a:p>
            <a:pPr algn="ctr"/>
            <a:r>
              <a:rPr lang="es-ES_tradnl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Cordi</a:t>
            </a:r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-Marian 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journey</a:t>
            </a:r>
            <a:endParaRPr lang="it-IT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Gracias os doy oh Madre.wav">
            <a:hlinkClick r:id="" action="ppaction://media"/>
          </p:cNvPr>
          <p:cNvPicPr>
            <a:picLocks noRot="1" noChangeAspect="1"/>
          </p:cNvPicPr>
          <p:nvPr>
            <a:wavAudioFile r:embed="rId2" name="Gracias os doy oh Madre.wav"/>
          </p:nvPr>
        </p:nvPicPr>
        <p:blipFill>
          <a:blip r:embed="rId10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637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"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http://parroquiacorma.files.wordpress.com/2008/05/comunidad-parroquial-familia1.jpg"/>
          <p:cNvPicPr>
            <a:picLocks noChangeAspect="1" noChangeArrowheads="1"/>
          </p:cNvPicPr>
          <p:nvPr/>
        </p:nvPicPr>
        <p:blipFill>
          <a:blip r:embed="rId4" cstate="print"/>
          <a:srcRect r="127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“And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my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Mother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thanks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can I show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saving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death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sea?” 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MARY AS PROTECTOR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(Quid 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Prodest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cmfapostolado.org/IMG/jpg/corazonmariaea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0"/>
            <a:ext cx="4714908" cy="6858000"/>
          </a:xfrm>
          <a:prstGeom prst="rect">
            <a:avLst/>
          </a:prstGeom>
          <a:noFill/>
        </p:spPr>
      </p:pic>
      <p:pic>
        <p:nvPicPr>
          <p:cNvPr id="7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14546" cy="1660910"/>
          </a:xfrm>
          <a:prstGeom prst="rect">
            <a:avLst/>
          </a:prstGeom>
          <a:noFill/>
        </p:spPr>
      </p:pic>
      <p:pic>
        <p:nvPicPr>
          <p:cNvPr id="8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643050"/>
            <a:ext cx="2214546" cy="1785950"/>
          </a:xfrm>
          <a:prstGeom prst="rect">
            <a:avLst/>
          </a:prstGeom>
          <a:noFill/>
        </p:spPr>
      </p:pic>
      <p:pic>
        <p:nvPicPr>
          <p:cNvPr id="9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2214546" cy="1660910"/>
          </a:xfrm>
          <a:prstGeom prst="rect">
            <a:avLst/>
          </a:prstGeom>
          <a:noFill/>
        </p:spPr>
      </p:pic>
      <p:pic>
        <p:nvPicPr>
          <p:cNvPr id="10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714488"/>
            <a:ext cx="2214546" cy="1660910"/>
          </a:xfrm>
          <a:prstGeom prst="rect">
            <a:avLst/>
          </a:prstGeom>
          <a:noFill/>
        </p:spPr>
      </p:pic>
      <p:pic>
        <p:nvPicPr>
          <p:cNvPr id="11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5143512"/>
            <a:ext cx="2214546" cy="1714488"/>
          </a:xfrm>
          <a:prstGeom prst="rect">
            <a:avLst/>
          </a:prstGeom>
          <a:noFill/>
        </p:spPr>
      </p:pic>
      <p:pic>
        <p:nvPicPr>
          <p:cNvPr id="12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0"/>
            <a:ext cx="2214546" cy="1785926"/>
          </a:xfrm>
          <a:prstGeom prst="rect">
            <a:avLst/>
          </a:prstGeom>
          <a:noFill/>
        </p:spPr>
      </p:pic>
      <p:pic>
        <p:nvPicPr>
          <p:cNvPr id="13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3357562"/>
            <a:ext cx="2214546" cy="1785950"/>
          </a:xfrm>
          <a:prstGeom prst="rect">
            <a:avLst/>
          </a:prstGeom>
          <a:noFill/>
        </p:spPr>
      </p:pic>
      <p:pic>
        <p:nvPicPr>
          <p:cNvPr id="14" name="Picture 2" descr="bench of punch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143513"/>
            <a:ext cx="2214546" cy="1714488"/>
          </a:xfrm>
          <a:prstGeom prst="rect">
            <a:avLst/>
          </a:prstGeom>
          <a:noFill/>
        </p:spPr>
      </p:pic>
      <p:cxnSp>
        <p:nvCxnSpPr>
          <p:cNvPr id="17" name="Straight Connector 16"/>
          <p:cNvCxnSpPr/>
          <p:nvPr/>
        </p:nvCxnSpPr>
        <p:spPr>
          <a:xfrm rot="5400000">
            <a:off x="-121366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3501248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MARY AS HEART OF MOTHER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Patris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“Oh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Heart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Mary, </a:t>
            </a:r>
            <a:r>
              <a:rPr lang="es-E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furnace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instrument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love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kindle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me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love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neighbour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!”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comunidad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02" name="Picture 2" descr="http://comunitagaggio.it/photogallery/cerezo/Maria_Magnificat/Mino_Cerezo_files/Media/12Luciara_La_Trinidad/12Luciara_La_Trinidad.jpg?disposition=downlo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MARY AS DISCIPLE AND FORMATOR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(Caritas Christi)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well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that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am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and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minister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formed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furnace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mercy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love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http://comunitagaggio.it/photogallery/cerezo/maria_pentecoste/Mino_Cerezo_files/Media/03maria_pentecoste/03maria_pentecoste.jpg?disposition=download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2214546" y="0"/>
            <a:ext cx="4714908" cy="6858000"/>
          </a:xfrm>
          <a:prstGeom prst="rect">
            <a:avLst/>
          </a:prstGeom>
          <a:noFill/>
        </p:spPr>
      </p:pic>
      <p:pic>
        <p:nvPicPr>
          <p:cNvPr id="8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14546" cy="1660910"/>
          </a:xfrm>
          <a:prstGeom prst="rect">
            <a:avLst/>
          </a:prstGeom>
          <a:noFill/>
        </p:spPr>
      </p:pic>
      <p:pic>
        <p:nvPicPr>
          <p:cNvPr id="9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643050"/>
            <a:ext cx="2214546" cy="1785950"/>
          </a:xfrm>
          <a:prstGeom prst="rect">
            <a:avLst/>
          </a:prstGeom>
          <a:noFill/>
        </p:spPr>
      </p:pic>
      <p:pic>
        <p:nvPicPr>
          <p:cNvPr id="10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2214546" cy="1660910"/>
          </a:xfrm>
          <a:prstGeom prst="rect">
            <a:avLst/>
          </a:prstGeom>
          <a:noFill/>
        </p:spPr>
      </p:pic>
      <p:pic>
        <p:nvPicPr>
          <p:cNvPr id="11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714488"/>
            <a:ext cx="2214546" cy="1660910"/>
          </a:xfrm>
          <a:prstGeom prst="rect">
            <a:avLst/>
          </a:prstGeom>
          <a:noFill/>
        </p:spPr>
      </p:pic>
      <p:pic>
        <p:nvPicPr>
          <p:cNvPr id="12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5143512"/>
            <a:ext cx="2214546" cy="1714488"/>
          </a:xfrm>
          <a:prstGeom prst="rect">
            <a:avLst/>
          </a:prstGeom>
          <a:noFill/>
        </p:spPr>
      </p:pic>
      <p:pic>
        <p:nvPicPr>
          <p:cNvPr id="13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0"/>
            <a:ext cx="2214546" cy="1785926"/>
          </a:xfrm>
          <a:prstGeom prst="rect">
            <a:avLst/>
          </a:prstGeom>
          <a:noFill/>
        </p:spPr>
      </p:pic>
      <p:pic>
        <p:nvPicPr>
          <p:cNvPr id="14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3357562"/>
            <a:ext cx="2214546" cy="1785950"/>
          </a:xfrm>
          <a:prstGeom prst="rect">
            <a:avLst/>
          </a:prstGeom>
          <a:noFill/>
        </p:spPr>
      </p:pic>
      <p:pic>
        <p:nvPicPr>
          <p:cNvPr id="15" name="Picture 2" descr="bench of punch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143513"/>
            <a:ext cx="2214546" cy="1714488"/>
          </a:xfrm>
          <a:prstGeom prst="rect">
            <a:avLst/>
          </a:prstGeom>
          <a:noFill/>
        </p:spPr>
      </p:pic>
      <p:cxnSp>
        <p:nvCxnSpPr>
          <p:cNvPr id="19" name="Straight Connector 18"/>
          <p:cNvCxnSpPr/>
          <p:nvPr/>
        </p:nvCxnSpPr>
        <p:spPr>
          <a:xfrm rot="5400000">
            <a:off x="3500454" y="3429000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-121366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MARY AS DIRECTOR OF THE MISSION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Spiritus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Domini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4357694"/>
            <a:ext cx="9144000" cy="192882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“I am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like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arrow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placed in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powerful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hand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Fling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me, o my </a:t>
            </a:r>
            <a:r>
              <a:rPr lang="es-ES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Mother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laret.org/espiritualidad/imagenes/FRAGUA.1.JPG?0.35089576766321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3153" y="0"/>
            <a:ext cx="4700847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2000" b="1" dirty="0" smtClean="0"/>
              <a:t>O Virgin and Mother of God, </a:t>
            </a:r>
          </a:p>
          <a:p>
            <a:pPr lvl="1"/>
            <a:r>
              <a:rPr lang="en-US" sz="2000" b="1" dirty="0" smtClean="0"/>
              <a:t>you well know that we are </a:t>
            </a:r>
          </a:p>
          <a:p>
            <a:pPr lvl="1"/>
            <a:r>
              <a:rPr lang="en-US" sz="2000" b="1" dirty="0" smtClean="0"/>
              <a:t>your sons and ministers </a:t>
            </a:r>
          </a:p>
          <a:p>
            <a:pPr lvl="1"/>
            <a:r>
              <a:rPr lang="en-US" sz="2000" b="1" dirty="0" smtClean="0"/>
              <a:t>formed by you yourself </a:t>
            </a:r>
          </a:p>
          <a:p>
            <a:pPr lvl="1"/>
            <a:r>
              <a:rPr lang="en-US" sz="2000" b="1" dirty="0" smtClean="0"/>
              <a:t>in the </a:t>
            </a:r>
            <a:r>
              <a:rPr lang="en-US" sz="2000" b="1" dirty="0" smtClean="0">
                <a:solidFill>
                  <a:srgbClr val="FFFF00"/>
                </a:solidFill>
              </a:rPr>
              <a:t>forge</a:t>
            </a:r>
            <a:r>
              <a:rPr lang="en-US" sz="2000" b="1" dirty="0" smtClean="0"/>
              <a:t> of your mercy and love. </a:t>
            </a:r>
          </a:p>
          <a:p>
            <a:pPr lvl="1"/>
            <a:r>
              <a:rPr lang="en-US" sz="2000" b="1" dirty="0" smtClean="0"/>
              <a:t>We are like an </a:t>
            </a:r>
            <a:r>
              <a:rPr lang="en-US" sz="2000" b="1" dirty="0" smtClean="0">
                <a:solidFill>
                  <a:srgbClr val="FFFF00"/>
                </a:solidFill>
              </a:rPr>
              <a:t>arrow</a:t>
            </a:r>
            <a:r>
              <a:rPr lang="en-US" sz="2000" b="1" dirty="0" smtClean="0"/>
              <a:t> placed </a:t>
            </a:r>
          </a:p>
          <a:p>
            <a:pPr lvl="1"/>
            <a:r>
              <a:rPr lang="en-US" sz="2000" b="1" dirty="0" smtClean="0"/>
              <a:t>in your powerful hand. </a:t>
            </a:r>
          </a:p>
          <a:p>
            <a:pPr lvl="1"/>
            <a:r>
              <a:rPr lang="en-US" sz="2000" b="1" dirty="0" smtClean="0"/>
              <a:t>Fling us, our Mother, </a:t>
            </a:r>
          </a:p>
          <a:p>
            <a:pPr lvl="1"/>
            <a:r>
              <a:rPr lang="en-US" sz="2000" b="1" dirty="0" smtClean="0"/>
              <a:t>against all that is opposed </a:t>
            </a:r>
          </a:p>
          <a:p>
            <a:pPr lvl="1"/>
            <a:r>
              <a:rPr lang="en-US" sz="2000" b="1" dirty="0" smtClean="0"/>
              <a:t>to the Kingdom of God. </a:t>
            </a:r>
          </a:p>
          <a:p>
            <a:pPr lvl="1"/>
            <a:r>
              <a:rPr lang="en-US" sz="2000" b="1" dirty="0" smtClean="0"/>
              <a:t>Trusting in your protection </a:t>
            </a:r>
          </a:p>
          <a:p>
            <a:pPr lvl="1"/>
            <a:r>
              <a:rPr lang="en-US" sz="2000" b="1" dirty="0" smtClean="0"/>
              <a:t>we undertake the announcement of the Gospel </a:t>
            </a:r>
          </a:p>
          <a:p>
            <a:pPr lvl="1"/>
            <a:r>
              <a:rPr lang="en-US" sz="2000" b="1" dirty="0" smtClean="0"/>
              <a:t>with no defense other </a:t>
            </a:r>
          </a:p>
          <a:p>
            <a:pPr lvl="1"/>
            <a:r>
              <a:rPr lang="en-US" sz="2000" b="1" dirty="0" smtClean="0"/>
              <a:t>than the Word, </a:t>
            </a:r>
          </a:p>
          <a:p>
            <a:pPr lvl="1"/>
            <a:r>
              <a:rPr lang="en-US" sz="2000" b="1" dirty="0" smtClean="0"/>
              <a:t>with no title other that of </a:t>
            </a:r>
          </a:p>
          <a:p>
            <a:pPr lvl="1"/>
            <a:r>
              <a:rPr lang="en-US" sz="2000" b="1" dirty="0" smtClean="0"/>
              <a:t>Sons of your Immaculate Heart. </a:t>
            </a:r>
          </a:p>
          <a:p>
            <a:pPr lvl="1"/>
            <a:r>
              <a:rPr lang="en-US" sz="2000" b="1" dirty="0" smtClean="0"/>
              <a:t>Share with us the way </a:t>
            </a:r>
          </a:p>
          <a:p>
            <a:pPr lvl="1"/>
            <a:r>
              <a:rPr lang="en-US" sz="2000" b="1" dirty="0" smtClean="0"/>
              <a:t>and give us your joy and fidelity. </a:t>
            </a:r>
          </a:p>
          <a:p>
            <a:pPr lvl="1"/>
            <a:r>
              <a:rPr lang="en-US" sz="2000" b="1" dirty="0" smtClean="0"/>
              <a:t>Yours Mother, will be the victory. </a:t>
            </a:r>
          </a:p>
          <a:p>
            <a:pPr lvl="1"/>
            <a:r>
              <a:rPr lang="en-US" sz="2000" b="1" dirty="0" smtClean="0"/>
              <a:t>Amen.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20" y="285728"/>
            <a:ext cx="4071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2000" dirty="0"/>
          </a:p>
        </p:txBody>
      </p:sp>
    </p:spTree>
    <p:custDataLst>
      <p:tags r:id="rId1"/>
    </p:custDataLst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3072348"/>
            <a:ext cx="9144000" cy="3785652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8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What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is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the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</a:p>
          <a:p>
            <a:pPr algn="ctr"/>
            <a:r>
              <a:rPr lang="es-ES_tradnl" sz="8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Forge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Project </a:t>
            </a:r>
          </a:p>
          <a:p>
            <a:pPr algn="ctr"/>
            <a:r>
              <a:rPr lang="es-ES_tradnl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in </a:t>
            </a:r>
            <a:r>
              <a:rPr lang="es-ES_tradnl" sz="8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our</a:t>
            </a:r>
            <a:r>
              <a:rPr lang="es-ES_tradnl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daily</a:t>
            </a:r>
            <a:r>
              <a:rPr lang="es-ES_tradnl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life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?</a:t>
            </a:r>
            <a:endParaRPr lang="it-IT" sz="8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4678" y="0"/>
            <a:ext cx="2643206" cy="3154710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19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it-IT" sz="19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cini. Allegro con brio.wav">
            <a:hlinkClick r:id="" action="ppaction://media"/>
          </p:cNvPr>
          <p:cNvPicPr>
            <a:picLocks noRot="1" noChangeAspect="1"/>
          </p:cNvPicPr>
          <p:nvPr>
            <a:wavAudioFile r:embed="rId2" name="Piccini. Allegro con brio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48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5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deforestlondon.files.wordpress.com/2010/02/img_061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Claretian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spiritual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journey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84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4" name="Picture 6" descr="http://www.digitalapoptosis.com/archives/miscellaneous/Book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1" y="0"/>
            <a:ext cx="892971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not a biblical, theological, liturgical, pastoral,</a:t>
            </a:r>
            <a:b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moral or spiritual course.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0290" name="Picture 2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40292" name="Picture 4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88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rete.comuni-italiani.it/blog/wp-content/uploads/2008/09/forgia.jpg"/>
          <p:cNvPicPr>
            <a:picLocks noChangeAspect="1" noChangeArrowheads="1"/>
          </p:cNvPicPr>
          <p:nvPr/>
        </p:nvPicPr>
        <p:blipFill>
          <a:blip r:embed="rId4" cstate="print"/>
          <a:srcRect t="19735" b="2589"/>
          <a:stretch>
            <a:fillRect/>
          </a:stretch>
        </p:blipFill>
        <p:spPr bwMode="auto">
          <a:xfrm>
            <a:off x="0" y="0"/>
            <a:ext cx="9204896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357694"/>
            <a:ext cx="9144000" cy="1928826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an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experience of renewal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 importantly it is a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personal transformation.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8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commondatastorage.googleapis.com/static.panoramio.com/photos/original/62592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Undertaken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as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individuals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37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liveinthephilippines.com/content/wp-content/uploads/2009/09/happy_filipino-1-of-1.jpg"/>
          <p:cNvPicPr>
            <a:picLocks noChangeAspect="1" noChangeArrowheads="1"/>
          </p:cNvPicPr>
          <p:nvPr/>
        </p:nvPicPr>
        <p:blipFill>
          <a:blip r:embed="rId4" cstate="print"/>
          <a:srcRect t="8834" b="24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as a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community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37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http://kmaconsults.com/images/cloc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68447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786322"/>
            <a:ext cx="9144000" cy="1500198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a time of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thinking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n-US" sz="44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lectio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divina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.“ each day.</a:t>
            </a:r>
            <a:endParaRPr lang="it-IT" sz="44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75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http://www.2011calendar.org/2011-calendar-80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9651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786322"/>
            <a:ext cx="9144000" cy="1500198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time to share and celebrate with the community each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month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http://www.bodas.net/emp/fotos/2/3/2/0/Monasterio.gif"/>
          <p:cNvPicPr>
            <a:picLocks noChangeAspect="1" noChangeArrowheads="1"/>
          </p:cNvPicPr>
          <p:nvPr/>
        </p:nvPicPr>
        <p:blipFill>
          <a:blip r:embed="rId4" cstate="print"/>
          <a:srcRect r="18646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few days of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exercises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the annual theme with the possibility of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“intense experiences“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each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it-IT" sz="44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5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58050" name="Picture 2" descr="http://www.deuter.com/en/products/productimg/AircontactPRO_d5_07_rdax_1000x1000_1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-16"/>
            <a:ext cx="6858016" cy="685801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0" y="2928934"/>
            <a:ext cx="9144000" cy="3429024"/>
          </a:xfrm>
          <a:prstGeom prst="rect">
            <a:avLst/>
          </a:prstGeom>
          <a:solidFill>
            <a:srgbClr val="C00000">
              <a:alpha val="3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not a matter of adding something</a:t>
            </a:r>
            <a:br>
              <a:rPr lang="en-US" sz="40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to our ordinary means of</a:t>
            </a:r>
            <a:br>
              <a:rPr lang="en-US" sz="40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growth, but rather to give them a renewed emphasis and direction</a:t>
            </a:r>
            <a:br>
              <a:rPr lang="en-US" sz="40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using the </a:t>
            </a:r>
            <a:r>
              <a:rPr lang="en-US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 of the Forge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campusministry.georgetown.edu/images/catholicretreats/lam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5264"/>
            <a:ext cx="9144000" cy="6951414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daily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42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 descr="http://bligoo.com/media/users/0/41469/images/montemaragosto%200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643314"/>
            <a:ext cx="9144000" cy="2643206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daily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Galilee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encounter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Risen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Lord: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community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pastoral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friends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leisure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colombiabuena.com/wp-content/uploads/2010/02/2693799074_4dfa7ec696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643314"/>
            <a:ext cx="9144000" cy="2643206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need experiences both of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rupture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continuity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Forge project in our daily life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stresses the presence of God in the heart of every day.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79874" name="Picture 2" descr="http://family-centered.com/life/wp-content/uploads/lical9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-32958"/>
            <a:ext cx="6929454" cy="6890958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tune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liturgical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9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139268" name="Picture 4" descr="http://upload.wikimedia.org/wikipedia/commons/5/59/Cristo_Redentor_R%C3%ADo_de_Janei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</a:rPr>
              <a:t>In the liturgy we relive,</a:t>
            </a:r>
            <a:br>
              <a:rPr lang="en-US" sz="4400" i="1" dirty="0" smtClean="0">
                <a:solidFill>
                  <a:srgbClr val="FFFF00"/>
                </a:solidFill>
              </a:rPr>
            </a:br>
            <a:r>
              <a:rPr lang="en-US" sz="4400" i="1" dirty="0" smtClean="0">
                <a:solidFill>
                  <a:srgbClr val="FFFF00"/>
                </a:solidFill>
              </a:rPr>
              <a:t>throughout the year,</a:t>
            </a:r>
            <a:br>
              <a:rPr lang="en-US" sz="4400" i="1" dirty="0" smtClean="0">
                <a:solidFill>
                  <a:srgbClr val="FFFF00"/>
                </a:solidFill>
              </a:rPr>
            </a:br>
            <a:r>
              <a:rPr lang="en-US" sz="4400" i="1" dirty="0" smtClean="0">
                <a:solidFill>
                  <a:srgbClr val="FFFF00"/>
                </a:solidFill>
              </a:rPr>
              <a:t>the </a:t>
            </a:r>
            <a:r>
              <a:rPr lang="en-US" sz="4400" i="1" dirty="0" smtClean="0">
                <a:solidFill>
                  <a:schemeClr val="tx1"/>
                </a:solidFill>
              </a:rPr>
              <a:t>whole mystery of Christ</a:t>
            </a:r>
            <a:r>
              <a:rPr lang="en-US" sz="4400" i="1" dirty="0" smtClean="0">
                <a:solidFill>
                  <a:srgbClr val="FFFF00"/>
                </a:solidFill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9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mnstate.edu/sci/BS%20Ampad%20Pocket%20notebooks%20lar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85720" y="928670"/>
            <a:ext cx="8501122" cy="571504"/>
          </a:xfrm>
          <a:prstGeom prst="rect">
            <a:avLst/>
          </a:prstGeom>
          <a:solidFill>
            <a:srgbClr val="CC00CC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Advent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1571612"/>
            <a:ext cx="8501122" cy="571504"/>
          </a:xfrm>
          <a:prstGeom prst="rect">
            <a:avLst/>
          </a:prstGeom>
          <a:solidFill>
            <a:srgbClr val="FFFF00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Christmas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5720" y="2214554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Ordinary</a:t>
            </a:r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 I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5720" y="2857496"/>
            <a:ext cx="8501122" cy="571504"/>
          </a:xfrm>
          <a:prstGeom prst="rect">
            <a:avLst/>
          </a:prstGeom>
          <a:solidFill>
            <a:srgbClr val="CC00CC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Lent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5720" y="3500438"/>
            <a:ext cx="8501122" cy="571504"/>
          </a:xfrm>
          <a:prstGeom prst="rect">
            <a:avLst/>
          </a:prstGeom>
          <a:solidFill>
            <a:srgbClr val="FFFF00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Easter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5720" y="4143380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Ordinary</a:t>
            </a:r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 II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5720" y="4786322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Ordinary</a:t>
            </a:r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 III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20" y="5429264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Ordinary</a:t>
            </a:r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 IV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5720" y="6072206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es-ES_tradnl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Ordinary</a:t>
            </a:r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 V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5720" y="214290"/>
            <a:ext cx="8501122" cy="5715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EACH YEAR YOU WILL RECEIVE NINE BOOKLETS </a:t>
            </a:r>
            <a:r>
              <a:rPr lang="es-ES_tradnl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it-IT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84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77826" name="Picture 2" descr="http://ciudadanoenelmundo.files.wordpress.com/2009/02/mundo-frontal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0"/>
            <a:ext cx="633310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clear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missionary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3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http://libardoni144.files.wordpress.com/2008/09/dscf57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are sent to share our lives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the poor.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They deserve the best of us.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21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4.bp.blogspot.com/_lECqmPaPssg/S80myU5D46I/AAAAAAAAB9k/Fd5WnRoJy30/s1600/Pentecost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1756"/>
            <a:ext cx="9144000" cy="688975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143380"/>
            <a:ext cx="9144000" cy="2143140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Spirit of the Lord is upon us. </a:t>
            </a:r>
          </a:p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has sent us to announce</a:t>
            </a:r>
            <a:b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of grace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40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vampirerave.com/premium/files/sabastion/blacksmi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uncleho1.com/images/anv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79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bench of punch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21"/>
            <a:ext cx="9144000" cy="6859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ancientresource.com/images/roman/spears_arrowheads/arrowhead-iron9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http://loyalkng.com/wp-content/uploads/2009/06/cupids_arr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43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3286124"/>
            <a:ext cx="9144000" cy="2554545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8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Frequently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asked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8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questions</a:t>
            </a:r>
            <a:endParaRPr lang="it-IT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16" y="0"/>
            <a:ext cx="2643206" cy="3154710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19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it-IT" sz="19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Vivaldi. Concierto y bajo.wav">
            <a:hlinkClick r:id="" action="ppaction://media"/>
          </p:cNvPr>
          <p:cNvPicPr>
            <a:picLocks noRot="1" noChangeAspect="1"/>
          </p:cNvPicPr>
          <p:nvPr>
            <a:wavAudioFile r:embed="rId2" name="Vivaldi. Concierto y bajo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373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if a person does not want to participate?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5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pandemiclabs.com/blog/wp-content/uploads/2009/03/crowd.jpg"/>
          <p:cNvPicPr>
            <a:picLocks noChangeAspect="1" noChangeArrowheads="1"/>
          </p:cNvPicPr>
          <p:nvPr/>
        </p:nvPicPr>
        <p:blipFill>
          <a:blip r:embed="rId4" cstate="print"/>
          <a:srcRect t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000372"/>
            <a:ext cx="9144000" cy="328614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project, as requested by the 24</a:t>
            </a:r>
            <a:r>
              <a:rPr lang="en-US" sz="4400" i="1" baseline="30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General Chapter, is a proposal for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the perpetually professed members of the Congregation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It is not, therefore, optional.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18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wstaylor.net/wallpapers/vista/Vista%205342%20-%20Doc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2928934"/>
            <a:ext cx="9144000" cy="3357586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may be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exceptions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be discerned. Freedom is essential. In any case, it is always possible to respect and support those who want to follow the project.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live this project in small communities?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2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c2.api.ning.com/files/whADIUwOfpfftR4t4JTIKFHyAQaxcJUUT-k1r4wGUREpAS8I3C84ZyI9lE93hmNdZkM5NvRGlEg7GV7I0tnNVQVRUErcTj5m/ThreeM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264318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project can be undertaken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anywhere and in any community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regardless of the number of members that make it up.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http://api.ning.com/files/AXigGV91yFgzseQnuPPkqRNOArdQhLxBe*c3SK5O3hapYt6IKtOeslXDicHoRUK1eZfoIr8o*NTLR2q*IxzDrCCnP7qkpgcI/lo_pocoyo_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429000"/>
            <a:ext cx="9144000" cy="285752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most important thing is that no one is deprived of the opportunity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share this journey with the brothers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whom they live and work.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choose </a:t>
            </a:r>
          </a:p>
          <a:p>
            <a:pPr algn="ctr"/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spiritual guide?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8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http://www.holzer.org/uploads/image/suppo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071942"/>
            <a:ext cx="9144000" cy="221457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Choose an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experienced person you trust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even though he or she may not </a:t>
            </a:r>
          </a:p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a qualified guide.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6" name="Picture 4" descr="foto,tela,gratis,paisaje,fotografía,idea,La conversación del perico, Un perico, Una perico de resultado de tos, Una percha, Un ami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975"/>
            <a:ext cx="9144000" cy="685997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071942"/>
            <a:ext cx="9144000" cy="221457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one you choose to listen and guide you can also be a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member </a:t>
            </a:r>
          </a:p>
          <a:p>
            <a:pPr algn="ctr"/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your own community.</a:t>
            </a:r>
            <a:endParaRPr lang="it-IT" sz="44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attitudes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are </a:t>
            </a:r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required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participate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01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http://1.bp.blogspot.com/_HxIwUkPhGBU/S64u1a-3NzI/AAAAAAAACvU/ZYT7roPEC5E/s1600/crecer%2520en%2520cris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144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desire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be a better missionary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5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http://www.joshabene.com/heart_mind_he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0"/>
            <a:ext cx="8501122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857760"/>
            <a:ext cx="9144000" cy="142876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opening of the heart and mind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b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lights and movements of the Spirit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http://senderosalalma.files.wordpress.com/2010/03/amanecer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authenticity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recognize</a:t>
            </a:r>
            <a:b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life as it is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 descr="http://grubes.name/images/Olivia%20Pics/New%20Folder/Surpris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ability to be surprised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order to overcome the routine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http://www.fondosypantallas.com/wp-content/uploads/2009/01/ph-1183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humility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overcome </a:t>
            </a:r>
          </a:p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self-sufficiency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http://img.alibaba.com/photo/207920455/Silk_Stretch_Sa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docility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allow ourselves </a:t>
            </a:r>
          </a:p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be guided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Picture 2" descr="http://predicadoresdecristoymaria.com/website/images/stories/Churc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143380"/>
            <a:ext cx="9144000" cy="214314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confidence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believe that any real transformation is first and foremost</a:t>
            </a:r>
          </a:p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work of the Spirit in us</a:t>
            </a:r>
            <a:endParaRPr lang="es-ES" sz="44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skills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are </a:t>
            </a:r>
            <a:r>
              <a:rPr lang="es-ES_tradnl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needed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l sonador.wav">
            <a:hlinkClick r:id="" action="ppaction://media"/>
          </p:cNvPr>
          <p:cNvPicPr>
            <a:picLocks noRot="1" noChangeAspect="1"/>
          </p:cNvPicPr>
          <p:nvPr>
            <a:wavAudioFile r:embed="rId2" name="El sonador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601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2"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azulcafe.files.wordpress.com/2009/09/hombre_leyendo_low.jpg"/>
          <p:cNvPicPr>
            <a:picLocks noChangeAspect="1" noChangeArrowheads="1"/>
          </p:cNvPicPr>
          <p:nvPr/>
        </p:nvPicPr>
        <p:blipFill>
          <a:blip r:embed="rId4" cstate="print"/>
          <a:srcRect l="14104"/>
          <a:stretch>
            <a:fillRect/>
          </a:stretch>
        </p:blipFill>
        <p:spPr bwMode="auto">
          <a:xfrm>
            <a:off x="0" y="0"/>
            <a:ext cx="9136568" cy="7072338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5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mcgrathtutor.com/yahoo_site_admin/assets/images/Writing_1.121607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1076"/>
            <a:ext cx="9144000" cy="691907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upload.wikimedia.org/wikipedia/commons/0/01/Bible.malmesbury.ar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Word of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whatgirl.net/BSPGoldQuestionTableScott_Maxwe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Share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community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guides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285720" y="2500306"/>
            <a:ext cx="8643998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the responsibility of the Provinces and Delegations?</a:t>
            </a:r>
            <a:endParaRPr lang="it-IT" sz="5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5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conservatoriomantova.com/cms/uploads/images/orchest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572008"/>
            <a:ext cx="9144000" cy="1714512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encourage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coordinate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project within their own zones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4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 descr="http://upload.wikimedia.org/wikipedia/commons/6/60/Aluminium-hydride-Al-coordination-3D-ball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-214362"/>
            <a:ext cx="6513002" cy="707236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857760"/>
            <a:ext cx="9144000" cy="1428760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Collaborate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General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Government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4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can I give my opinion on the project?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81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integracion1060.files.wordpress.com/2010/01/internet-marketing-strategy-traffic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2885"/>
            <a:ext cx="9144000" cy="6900885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357158" y="4857760"/>
            <a:ext cx="8429684" cy="1214446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7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</a:t>
            </a:r>
            <a:r>
              <a:rPr lang="es-ES_tradnl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.lafragua</a:t>
            </a:r>
            <a:r>
              <a:rPr lang="es-ES_tradnl" sz="7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cmf</a:t>
            </a:r>
            <a:r>
              <a:rPr lang="es-ES_tradnl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.org</a:t>
            </a:r>
            <a:endParaRPr lang="it-IT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Through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webpage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www.xunta.es/periodico/prestige/foto/leis22.jpg"/>
          <p:cNvPicPr>
            <a:picLocks noChangeAspect="1" noChangeArrowheads="1"/>
          </p:cNvPicPr>
          <p:nvPr/>
        </p:nvPicPr>
        <p:blipFill>
          <a:blip r:embed="rId3" cstate="print"/>
          <a:srcRect r="1148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57224" y="642918"/>
            <a:ext cx="76438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"No one went yesterday,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 goes today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 will go tomorrow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toward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same paths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go.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each one there is </a:t>
            </a:r>
          </a:p>
          <a:p>
            <a:pPr algn="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new ray of sunlight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a virgin path</a:t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God.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León Felipe</a:t>
            </a:r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579">
    <p:fade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image28.webshots.com/28/5/63/9/292656309SlGcIK_f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766">
    <p:fade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kapucyni.gorzow.pl/wallpaper/emaus-1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827" y="-38120"/>
            <a:ext cx="9194827" cy="689612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1785926"/>
            <a:ext cx="9144000" cy="4357718"/>
          </a:xfrm>
          <a:prstGeom prst="rect">
            <a:avLst/>
          </a:prstGeom>
          <a:solidFill>
            <a:srgbClr val="002060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</a:rPr>
              <a:t>“</a:t>
            </a:r>
            <a:r>
              <a:rPr lang="en-US" sz="4400" dirty="0" smtClean="0">
                <a:solidFill>
                  <a:srgbClr val="FFFF00"/>
                </a:solidFill>
              </a:rPr>
              <a:t>Like the </a:t>
            </a:r>
            <a:r>
              <a:rPr lang="en-US" sz="4400" dirty="0" smtClean="0">
                <a:solidFill>
                  <a:schemeClr val="tx1"/>
                </a:solidFill>
              </a:rPr>
              <a:t>disciples of Emmaus</a:t>
            </a:r>
            <a:r>
              <a:rPr lang="en-US" sz="4400" dirty="0" smtClean="0">
                <a:solidFill>
                  <a:srgbClr val="FFFF00"/>
                </a:solidFill>
              </a:rPr>
              <a:t>, we too can overcome the lack of enthusiasm and zeal when we allow ourselves to be accompanied by the Master along the </a:t>
            </a:r>
            <a:r>
              <a:rPr lang="en-US" sz="4400" dirty="0" smtClean="0">
                <a:solidFill>
                  <a:schemeClr val="tx1"/>
                </a:solidFill>
              </a:rPr>
              <a:t>way</a:t>
            </a:r>
            <a:r>
              <a:rPr lang="en-US" sz="4400" dirty="0" smtClean="0">
                <a:solidFill>
                  <a:srgbClr val="FFFF00"/>
                </a:solidFill>
              </a:rPr>
              <a:t> of our missionary life</a:t>
            </a:r>
            <a:r>
              <a:rPr lang="es-ES_tradnl" sz="4400" dirty="0" smtClean="0">
                <a:solidFill>
                  <a:srgbClr val="FFFF00"/>
                </a:solidFill>
              </a:rPr>
              <a:t>” (</a:t>
            </a:r>
            <a:r>
              <a:rPr lang="es-ES_tradnl" sz="4400" i="1" dirty="0" smtClean="0">
                <a:solidFill>
                  <a:schemeClr val="tx1"/>
                </a:solidFill>
              </a:rPr>
              <a:t>MFL,</a:t>
            </a:r>
            <a:r>
              <a:rPr lang="es-ES_tradnl" sz="4400" dirty="0" smtClean="0">
                <a:solidFill>
                  <a:srgbClr val="FFFF00"/>
                </a:solidFill>
              </a:rPr>
              <a:t> 44).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galeon.hispavista.com/claretianos/img/oficm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157318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43504" y="0"/>
            <a:ext cx="4000496" cy="7478970"/>
          </a:xfrm>
          <a:prstGeom prst="rect">
            <a:avLst/>
          </a:prstGeom>
          <a:solidFill>
            <a:srgbClr val="00B0F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lvl="0" algn="r"/>
            <a:endParaRPr lang="es-ES_tradnl" sz="3000" i="1" dirty="0" smtClean="0">
              <a:solidFill>
                <a:srgbClr val="FFFF00"/>
              </a:solidFill>
            </a:endParaRPr>
          </a:p>
          <a:p>
            <a:pPr algn="r"/>
            <a:r>
              <a:rPr lang="es-ES_tradnl" sz="3000" i="1" dirty="0" smtClean="0">
                <a:solidFill>
                  <a:srgbClr val="FFFF00"/>
                </a:solidFill>
              </a:rPr>
              <a:t>“</a:t>
            </a:r>
            <a:r>
              <a:rPr lang="en-US" sz="3000" i="1" dirty="0" smtClean="0">
                <a:solidFill>
                  <a:srgbClr val="FFFF00"/>
                </a:solidFill>
              </a:rPr>
              <a:t>In our </a:t>
            </a:r>
            <a:r>
              <a:rPr lang="en-US" sz="3000" i="1" dirty="0" smtClean="0"/>
              <a:t>Martyrs of  </a:t>
            </a:r>
            <a:r>
              <a:rPr lang="en-US" sz="3000" i="1" dirty="0" err="1" smtClean="0"/>
              <a:t>Barbastro</a:t>
            </a:r>
            <a:r>
              <a:rPr lang="en-US" sz="3000" i="1" dirty="0" smtClean="0"/>
              <a:t> </a:t>
            </a:r>
            <a:r>
              <a:rPr lang="en-US" sz="3000" i="1" dirty="0" smtClean="0">
                <a:solidFill>
                  <a:srgbClr val="FFFF00"/>
                </a:solidFill>
              </a:rPr>
              <a:t>we find gathered all the basic elements which make up  our identity: the love for Jesus Christ, for the Heart of Mary and the Church, missionary zeal, devotion to the Word and the Eucharist, a sense of community, a preference for the poor, etc.. " (</a:t>
            </a:r>
            <a:r>
              <a:rPr lang="en-US" sz="3000" i="1" dirty="0" smtClean="0"/>
              <a:t>MFL</a:t>
            </a:r>
            <a:r>
              <a:rPr lang="en-US" sz="3000" i="1" dirty="0" smtClean="0">
                <a:solidFill>
                  <a:srgbClr val="FFFF00"/>
                </a:solidFill>
              </a:rPr>
              <a:t>, 39).</a:t>
            </a:r>
            <a:endParaRPr lang="es-ES_tradnl" sz="3000" i="1" dirty="0" smtClean="0">
              <a:solidFill>
                <a:srgbClr val="FFFF00"/>
              </a:solidFill>
            </a:endParaRPr>
          </a:p>
          <a:p>
            <a:pPr lvl="0" algn="r"/>
            <a:endParaRPr lang="es-ES_tradnl" sz="3000" i="1" dirty="0" smtClean="0">
              <a:solidFill>
                <a:srgbClr val="FFFF00"/>
              </a:solidFill>
            </a:endParaRPr>
          </a:p>
          <a:p>
            <a:pPr lvl="0" algn="r"/>
            <a:endParaRPr lang="it-IT" sz="3000" i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digilander.libero.it/schooner246/po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714884"/>
            <a:ext cx="9144000" cy="1571636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Along the way, you will have moments of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joy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discouragement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http://diarioautomotriz.com/home/wp-content/uploads/2009/08/JORGE-GONCALVEZ-SIN-FORTUNA-EN-TROIS-RIVIERES.jpg"/>
          <p:cNvPicPr>
            <a:picLocks noChangeAspect="1" noChangeArrowheads="1"/>
          </p:cNvPicPr>
          <p:nvPr/>
        </p:nvPicPr>
        <p:blipFill>
          <a:blip r:embed="rId4" cstate="print"/>
          <a:srcRect t="15707" r="21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000636"/>
            <a:ext cx="9144000" cy="1285884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Sometimes you will feel even the temptation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abandon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project.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http://www.ramongallegos.com/Lotus_Flower-loto.jpg"/>
          <p:cNvPicPr>
            <a:picLocks noChangeAspect="1" noChangeArrowheads="1"/>
          </p:cNvPicPr>
          <p:nvPr/>
        </p:nvPicPr>
        <p:blipFill>
          <a:blip r:embed="rId4" cstate="print"/>
          <a:srcRect t="1483" r="14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Open yourself to all that happens with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serenity.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How can you walk without accepting 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difficulties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the path?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http://www.listedartistsgallery.com/images/skylight_cathedr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3929066"/>
            <a:ext cx="9144000" cy="2286016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Whatever comes from the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Holy Spirit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always have the flavor of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love, joy, peace 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</a:t>
            </a:r>
            <a:r>
              <a:rPr lang="en-U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generosity</a:t>
            </a:r>
            <a:r>
              <a:rPr lang="en-U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5125" lvl="1"/>
            <a:r>
              <a:rPr lang="en-US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 us entrust the fruit of this project to the Immaculate Heart of Mary, the </a:t>
            </a:r>
            <a:r>
              <a:rPr lang="en-US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furnace</a:t>
            </a:r>
            <a:r>
              <a:rPr lang="en-US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which we have been forged as missionaries, and St. Anthony Mary Claret, polished </a:t>
            </a:r>
            <a:r>
              <a:rPr lang="en-US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arrow</a:t>
            </a:r>
            <a:r>
              <a:rPr lang="en-US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the same forge.</a:t>
            </a:r>
            <a:endParaRPr lang="it-IT" sz="36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http://www.mercaba.org/Escritores/Claret/San_Antonio_Maria_Clar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99588" cy="685799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owss.it/immagini/Forgia/2)marteau%20pill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428736"/>
            <a:ext cx="9144000" cy="4154984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Are you willing to start in </a:t>
            </a:r>
            <a:r>
              <a:rPr lang="en-US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Advent</a:t>
            </a:r>
            <a:r>
              <a:rPr lang="en-US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2010?</a:t>
            </a:r>
            <a:endParaRPr lang="it-IT" sz="8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 descr="http://www.omni-bus.com/n22/imagenes/ATLETISMO%2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855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3786190"/>
            <a:ext cx="9144000" cy="30469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9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Take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  <a:r>
              <a:rPr lang="es-ES_tradnl" sz="9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heart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</a:t>
            </a:r>
          </a:p>
          <a:p>
            <a:pPr algn="ctr"/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and </a:t>
            </a:r>
            <a:r>
              <a:rPr lang="es-ES_tradnl" sz="9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go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!</a:t>
            </a:r>
            <a:endParaRPr lang="it-IT" sz="9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100musicalfootsteps.files.wordpress.com/2009/05/great-wri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5643578"/>
            <a:ext cx="9144000" cy="1015663"/>
          </a:xfrm>
          <a:prstGeom prst="rect">
            <a:avLst/>
          </a:prstGeom>
          <a:solidFill>
            <a:srgbClr val="FF99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 smtClean="0">
                <a:solidFill>
                  <a:schemeClr val="bg1"/>
                </a:solidFill>
              </a:rPr>
              <a:t>© </a:t>
            </a:r>
            <a:r>
              <a:rPr lang="es-ES_tradnl" sz="2000" dirty="0" err="1" smtClean="0">
                <a:solidFill>
                  <a:schemeClr val="bg1"/>
                </a:solidFill>
              </a:rPr>
              <a:t>Claretian</a:t>
            </a:r>
            <a:r>
              <a:rPr lang="es-ES_tradnl" sz="2000" dirty="0" smtClean="0">
                <a:solidFill>
                  <a:schemeClr val="bg1"/>
                </a:solidFill>
              </a:rPr>
              <a:t> </a:t>
            </a:r>
            <a:r>
              <a:rPr lang="es-ES_tradnl" sz="2000" dirty="0" err="1" smtClean="0">
                <a:solidFill>
                  <a:schemeClr val="bg1"/>
                </a:solidFill>
              </a:rPr>
              <a:t>Missionaries</a:t>
            </a:r>
            <a:endParaRPr lang="es-ES_tradnl" sz="2000" dirty="0" smtClean="0">
              <a:solidFill>
                <a:schemeClr val="bg1"/>
              </a:solidFill>
            </a:endParaRPr>
          </a:p>
          <a:p>
            <a:pPr algn="r"/>
            <a:r>
              <a:rPr lang="es-ES_tradnl" sz="2000" dirty="0" smtClean="0">
                <a:solidFill>
                  <a:schemeClr val="bg1"/>
                </a:solidFill>
              </a:rPr>
              <a:t>General </a:t>
            </a:r>
            <a:r>
              <a:rPr lang="es-ES_tradnl" sz="2000" dirty="0" err="1" smtClean="0">
                <a:solidFill>
                  <a:schemeClr val="bg1"/>
                </a:solidFill>
              </a:rPr>
              <a:t>Prefecture</a:t>
            </a:r>
            <a:r>
              <a:rPr lang="es-ES_tradnl" sz="2000" dirty="0" smtClean="0">
                <a:solidFill>
                  <a:schemeClr val="bg1"/>
                </a:solidFill>
              </a:rPr>
              <a:t> of </a:t>
            </a:r>
            <a:r>
              <a:rPr lang="es-ES_tradnl" sz="2000" dirty="0" err="1" smtClean="0">
                <a:solidFill>
                  <a:schemeClr val="bg1"/>
                </a:solidFill>
              </a:rPr>
              <a:t>Spirituality</a:t>
            </a:r>
            <a:endParaRPr lang="es-ES_tradnl" sz="2000" dirty="0" smtClean="0">
              <a:solidFill>
                <a:schemeClr val="bg1"/>
              </a:solidFill>
            </a:endParaRPr>
          </a:p>
          <a:p>
            <a:pPr algn="r"/>
            <a:r>
              <a:rPr lang="es-ES_tradnl" sz="2000" dirty="0" smtClean="0">
                <a:solidFill>
                  <a:schemeClr val="bg1"/>
                </a:solidFill>
              </a:rPr>
              <a:t>Rome 2010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00042"/>
            <a:ext cx="9144000" cy="646331"/>
          </a:xfrm>
          <a:prstGeom prst="rect">
            <a:avLst/>
          </a:prstGeom>
          <a:solidFill>
            <a:srgbClr val="FF99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_tradnl" sz="3600" b="1" dirty="0" smtClean="0">
                <a:solidFill>
                  <a:schemeClr val="bg1"/>
                </a:solidFill>
              </a:rPr>
              <a:t>THE FORGE PROJECT IN OUR DAILY LIFE</a:t>
            </a:r>
            <a:endParaRPr lang="it-IT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3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2|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5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9|2.5|2.2|2.7|2.6|1.7|2.6|2.2|5.8|2.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5|2.8|2.1|2.9|2.8|3|2.6|3.8|5.5|2.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4|1.3|1.2|1.2|1|1.3|1.2|1.3|1.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.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2242</TotalTime>
  <Words>1956</Words>
  <Application>Microsoft Office PowerPoint</Application>
  <PresentationFormat>Presentación en pantalla (4:3)</PresentationFormat>
  <Paragraphs>337</Paragraphs>
  <Slides>120</Slides>
  <Notes>120</Notes>
  <HiddenSlides>0</HiddenSlides>
  <MMClips>6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120</vt:i4>
      </vt:variant>
    </vt:vector>
  </HeadingPairs>
  <TitlesOfParts>
    <vt:vector size="121" baseType="lpstr"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  <vt:lpstr>Diapositiva 109</vt:lpstr>
      <vt:lpstr>Diapositiva 110</vt:lpstr>
      <vt:lpstr>Diapositiva 111</vt:lpstr>
      <vt:lpstr>Diapositiva 112</vt:lpstr>
      <vt:lpstr>Diapositiva 113</vt:lpstr>
      <vt:lpstr>Diapositiva 114</vt:lpstr>
      <vt:lpstr>Diapositiva 115</vt:lpstr>
      <vt:lpstr>Diapositiva 116</vt:lpstr>
      <vt:lpstr>Diapositiva 117</vt:lpstr>
      <vt:lpstr>Diapositiva 118</vt:lpstr>
      <vt:lpstr>Diapositiva 119</vt:lpstr>
      <vt:lpstr>Diapositiva 120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spiritualita</dc:creator>
  <cp:lastModifiedBy>Gonzalo Fernández</cp:lastModifiedBy>
  <cp:revision>182</cp:revision>
  <dcterms:created xsi:type="dcterms:W3CDTF">2010-05-13T10:13:42Z</dcterms:created>
  <dcterms:modified xsi:type="dcterms:W3CDTF">2010-08-08T18:30:06Z</dcterms:modified>
</cp:coreProperties>
</file>