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notesSlides/notesSlide105.xml" ContentType="application/vnd.openxmlformats-officedocument.presentationml.notesSlide+xml"/>
  <Override PartName="/ppt/tags/tag104.xml" ContentType="application/vnd.openxmlformats-officedocument.presentationml.tags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slides/slide120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96.xml" ContentType="application/vnd.openxmlformats-officedocument.presentationml.notesSlid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tags/tag49.xml" ContentType="application/vnd.openxmlformats-officedocument.presentationml.tags+xml"/>
  <Override PartName="/ppt/notesSlides/notesSlide74.xml" ContentType="application/vnd.openxmlformats-officedocument.presentationml.notesSlide+xml"/>
  <Override PartName="/ppt/tags/tag96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ags/tag38.xml" ContentType="application/vnd.openxmlformats-officedocument.presentationml.tags+xml"/>
  <Override PartName="/ppt/notesSlides/notesSlide63.xml" ContentType="application/vnd.openxmlformats-officedocument.presentationml.notesSlide+xml"/>
  <Override PartName="/ppt/tags/tag85.xml" ContentType="application/vnd.openxmlformats-officedocument.presentationml.tags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tags/tag63.xml" ContentType="application/vnd.openxmlformats-officedocument.presentationml.tags+xml"/>
  <Override PartName="/ppt/tags/tag74.xml" ContentType="application/vnd.openxmlformats-officedocument.presentationml.tags+xml"/>
  <Override PartName="/ppt/notesSlides/notesSlide30.xml" ContentType="application/vnd.openxmlformats-officedocument.presentationml.notesSlide+xml"/>
  <Override PartName="/ppt/tags/tag52.xml" ContentType="application/vnd.openxmlformats-officedocument.presentationml.tags+xml"/>
  <Override PartName="/ppt/slides/slide99.xml" ContentType="application/vnd.openxmlformats-officedocument.presentationml.slide+xml"/>
  <Override PartName="/ppt/notesSlides/notesSlide7.xml" ContentType="application/vnd.openxmlformats-officedocument.presentationml.notesSlide+xml"/>
  <Override PartName="/ppt/tags/tag41.xml" ContentType="application/vnd.openxmlformats-officedocument.presentationml.tags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66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68.xml" ContentType="application/vnd.openxmlformats-officedocument.presentationml.notesSlide+xml"/>
  <Override PartName="/ppt/notesSlides/notesSlide79.xml" ContentType="application/vnd.openxmlformats-officedocument.presentationml.notesSlide+xml"/>
  <Override PartName="/ppt/slides/slide55.xml" ContentType="application/vnd.openxmlformats-officedocument.presentationml.slide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57.xml" ContentType="application/vnd.openxmlformats-officedocument.presentationml.notesSlide+xml"/>
  <Override PartName="/ppt/tags/tag79.xml" ContentType="application/vnd.openxmlformats-officedocument.presentationml.tags+xml"/>
  <Override PartName="/ppt/notesSlides/notesSlide102.xml" ContentType="application/vnd.openxmlformats-officedocument.presentationml.notesSlide+xml"/>
  <Override PartName="/ppt/tags/tag101.xml" ContentType="application/vnd.openxmlformats-officedocument.presentationml.tags+xml"/>
  <Override PartName="/ppt/notesSlides/notesSlide113.xml" ContentType="application/vnd.openxmlformats-officedocument.presentationml.notes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notesSlides/notesSlide46.xml" ContentType="application/vnd.openxmlformats-officedocument.presentationml.notesSlide+xml"/>
  <Override PartName="/ppt/tags/tag68.xml" ContentType="application/vnd.openxmlformats-officedocument.presentationml.tags+xml"/>
  <Override PartName="/ppt/notesSlides/notesSlide93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tags/tag57.xml" ContentType="application/vnd.openxmlformats-officedocument.presentationml.tags+xml"/>
  <Override PartName="/ppt/notesSlides/notesSlide71.xml" ContentType="application/vnd.openxmlformats-officedocument.presentationml.notesSlide+xml"/>
  <Override PartName="/ppt/notesSlides/notesSlide82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notesSlides/notesSlide13.xml" ContentType="application/vnd.openxmlformats-officedocument.presentationml.notesSlide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notesSlides/notesSlide60.xml" ContentType="application/vnd.openxmlformats-officedocument.presentationml.notesSlide+xml"/>
  <Override PartName="/ppt/tags/tag82.xml" ContentType="application/vnd.openxmlformats-officedocument.presentationml.tags+xml"/>
  <Override PartName="/ppt/tags/tag93.xml" ContentType="application/vnd.openxmlformats-officedocument.presentationml.tags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Override PartName="/ppt/tags/tag24.xml" ContentType="application/vnd.openxmlformats-officedocument.presentationml.tags+xml"/>
  <Override PartName="/ppt/tags/tag71.xml" ContentType="application/vnd.openxmlformats-officedocument.presentationml.tags+xml"/>
  <Override PartName="/ppt/slides/slide108.xml" ContentType="application/vnd.openxmlformats-officedocument.presentationml.slide+xml"/>
  <Override PartName="/ppt/tags/tag13.xml" ContentType="application/vnd.openxmlformats-officedocument.presentationml.tags+xml"/>
  <Override PartName="/ppt/tags/tag60.xml" ContentType="application/vnd.openxmlformats-officedocument.presentationml.tags+xml"/>
  <Override PartName="/ppt/notesSlides/notesSlide118.xml" ContentType="application/vnd.openxmlformats-officedocument.presentationml.notesSlide+xml"/>
  <Override PartName="/ppt/slides/slide49.xml" ContentType="application/vnd.openxmlformats-officedocument.presentationml.slide+xml"/>
  <Override PartName="/ppt/slides/slide96.xml" ContentType="application/vnd.openxmlformats-officedocument.presentationml.slide+xml"/>
  <Override PartName="/ppt/notesSlides/notesSlide4.xml" ContentType="application/vnd.openxmlformats-officedocument.presentationml.notesSlide+xml"/>
  <Override PartName="/ppt/notesSlides/notesSlide107.xml" ContentType="application/vnd.openxmlformats-officedocument.presentationml.notesSlide+xml"/>
  <Override PartName="/ppt/tags/tag106.xml" ContentType="application/vnd.openxmlformats-officedocument.presentationml.tags+xml"/>
  <Override PartName="/ppt/slides/slide38.xml" ContentType="application/vnd.openxmlformats-officedocument.presentationml.slide+xml"/>
  <Override PartName="/ppt/slides/slide85.xml" ContentType="application/vnd.openxmlformats-officedocument.presentationml.slide+xml"/>
  <Override PartName="/ppt/notesSlides/notesSlide87.xml" ContentType="application/vnd.openxmlformats-officedocument.presentationml.notesSlide+xml"/>
  <Override PartName="/ppt/notesSlides/notesSlide98.xml" ContentType="application/vnd.openxmlformats-officedocument.presentationml.notesSlide+xml"/>
  <Override PartName="/ppt/slides/slide27.xml" ContentType="application/vnd.openxmlformats-officedocument.presentationml.slide+xml"/>
  <Override PartName="/ppt/slides/slide74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76.xml" ContentType="application/vnd.openxmlformats-officedocument.presentationml.notesSlide+xml"/>
  <Override PartName="/ppt/tags/tag98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100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65.xml" ContentType="application/vnd.openxmlformats-officedocument.presentationml.notesSlide+xml"/>
  <Override PartName="/ppt/tags/tag87.xml" ContentType="application/vnd.openxmlformats-officedocument.presentationml.tags+xml"/>
  <Override PartName="/ppt/notesSlides/notesSlide110.xml" ContentType="application/vnd.openxmlformats-officedocument.presentationml.notesSlide+xml"/>
  <Override PartName="/ppt/slides/slide41.xml" ContentType="application/vnd.openxmlformats-officedocument.presentationml.slide+xml"/>
  <Override PartName="/ppt/tags/tag29.xml" ContentType="application/vnd.openxmlformats-officedocument.presentationml.tags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tags/tag76.xml" ContentType="application/vnd.openxmlformats-officedocument.presentationml.tags+xml"/>
  <Override PartName="/ppt/notesSlides/notesSlide90.xml" ContentType="application/vnd.openxmlformats-officedocument.presentationml.notesSlide+xml"/>
  <Override PartName="/ppt/slides/slide30.xml" ContentType="application/vnd.openxmlformats-officedocument.presentationml.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43.xml" ContentType="application/vnd.openxmlformats-officedocument.presentationml.tags+xml"/>
  <Override PartName="/ppt/tags/tag90.xml" ContentType="application/vnd.openxmlformats-officedocument.presentationml.tags+xml"/>
  <Override PartName="/ppt/slides/slide79.xml" ContentType="application/vnd.openxmlformats-officedocument.presentationml.slide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116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57.xml" ContentType="application/vnd.openxmlformats-officedocument.presentationml.slide+xml"/>
  <Override PartName="/ppt/slides/slide105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59.xml" ContentType="application/vnd.openxmlformats-officedocument.presentationml.notesSlide+xml"/>
  <Override PartName="/ppt/notesSlides/notesSlide104.xml" ContentType="application/vnd.openxmlformats-officedocument.presentationml.notesSlide+xml"/>
  <Override PartName="/ppt/tags/tag103.xml" ContentType="application/vnd.openxmlformats-officedocument.presentationml.tags+xml"/>
  <Override PartName="/ppt/notesSlides/notesSlide115.xml" ContentType="application/vnd.openxmlformats-officedocument.presentationml.notesSlide+xml"/>
  <Override PartName="/ppt/slides/slide46.xml" ContentType="application/vnd.openxmlformats-officedocument.presentationml.slide+xml"/>
  <Override PartName="/ppt/slides/slide93.xml" ContentType="application/vnd.openxmlformats-officedocument.presentationml.slide+xml"/>
  <Override PartName="/ppt/notesSlides/notesSlide48.xml" ContentType="application/vnd.openxmlformats-officedocument.presentationml.notesSlide+xml"/>
  <Override PartName="/ppt/notesSlides/notesSlide95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notesSlides/notesSlide37.xml" ContentType="application/vnd.openxmlformats-officedocument.presentationml.notesSlide+xml"/>
  <Override PartName="/ppt/tags/tag59.xml" ContentType="application/vnd.openxmlformats-officedocument.presentationml.tags+xml"/>
  <Override PartName="/ppt/notesSlides/notesSlide84.xml" ContentType="application/vnd.openxmlformats-officedocument.presentationml.notesSlide+xml"/>
  <Override PartName="/ppt/slides/slide13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  <Override PartName="/ppt/tags/tag84.xml" ContentType="application/vnd.openxmlformats-officedocument.presentationml.tags+xml"/>
  <Override PartName="/ppt/tags/tag95.xml" ContentType="application/vnd.openxmlformats-officedocument.presentationml.tags+xml"/>
  <Override PartName="/ppt/tags/tag26.xml" ContentType="application/vnd.openxmlformats-officedocument.presentationml.tags+xml"/>
  <Override PartName="/ppt/notesSlides/notesSlide51.xml" ContentType="application/vnd.openxmlformats-officedocument.presentationml.notesSlide+xml"/>
  <Override PartName="/ppt/tags/tag73.xml" ContentType="application/vnd.openxmlformats-officedocument.presentationml.tags+xml"/>
  <Override PartName="/ppt/tags/tag15.xml" ContentType="application/vnd.openxmlformats-officedocument.presentationml.tags+xml"/>
  <Override PartName="/ppt/notesSlides/notesSlide40.xml" ContentType="application/vnd.openxmlformats-officedocument.presentationml.notesSlide+xml"/>
  <Override PartName="/ppt/tags/tag62.xml" ContentType="application/vnd.openxmlformats-officedocument.presentationml.tags+xml"/>
  <Override PartName="/ppt/slides/slide98.xml" ContentType="application/vnd.openxmlformats-officedocument.presentationml.slide+xml"/>
  <Override PartName="/ppt/notesSlides/notesSlide6.xml" ContentType="application/vnd.openxmlformats-officedocument.presentationml.notesSlide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notesSlides/notesSlide109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tags/tag11.xml" ContentType="application/vnd.openxmlformats-officedocument.presentationml.tags+xml"/>
  <Override PartName="/ppt/notesSlides/notesSlide89.xml" ContentType="application/vnd.openxmlformats-officedocument.presentationml.notesSlide+xml"/>
  <Override PartName="/ppt/notesSlides/notesSlide116.xml" ContentType="application/vnd.openxmlformats-officedocument.presentationml.notesSlid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s/slide113.xml" ContentType="application/vnd.openxmlformats-officedocument.presentationml.slide+xml"/>
  <Override PartName="/ppt/notesSlides/notesSlide78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notesSlides/notesSlide67.xml" ContentType="application/vnd.openxmlformats-officedocument.presentationml.notesSlide+xml"/>
  <Override PartName="/ppt/tags/tag89.xml" ContentType="application/vnd.openxmlformats-officedocument.presentationml.tags+xml"/>
  <Override PartName="/ppt/notesSlides/notesSlide112.xml" ContentType="application/vnd.openxmlformats-officedocument.presentationml.notesSlide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tags/tag78.xml" ContentType="application/vnd.openxmlformats-officedocument.presentationml.tags+xml"/>
  <Override PartName="/ppt/notesSlides/notesSlide92.xml" ContentType="application/vnd.openxmlformats-officedocument.presentationml.notesSlide+xml"/>
  <Override PartName="/ppt/notesSlides/notesSlide101.xml" ContentType="application/vnd.openxmlformats-officedocument.presentationml.notesSlide+xml"/>
  <Override PartName="/ppt/tags/tag100.xml" ContentType="application/vnd.openxmlformats-officedocument.presentationml.tags+xml"/>
  <Override PartName="/ppt/slides/slide32.xml" ContentType="application/vnd.openxmlformats-officedocument.presentationml.slide+xml"/>
  <Override PartName="/ppt/notesSlides/notesSlide34.xml" ContentType="application/vnd.openxmlformats-officedocument.presentationml.notesSlide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notesSlides/notesSlide81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notesSlides/notesSlide23.xml" ContentType="application/vnd.openxmlformats-officedocument.presentationml.notesSlide+xml"/>
  <Override PartName="/ppt/tags/tag45.xml" ContentType="application/vnd.openxmlformats-officedocument.presentationml.tags+xml"/>
  <Override PartName="/ppt/notesSlides/notesSlide70.xml" ContentType="application/vnd.openxmlformats-officedocument.presentationml.notesSlide+xml"/>
  <Override PartName="/ppt/tags/tag92.xml" ContentType="application/vnd.openxmlformats-officedocument.presentationml.tags+xml"/>
  <Override PartName="/ppt/notesSlides/notesSlide12.xml" ContentType="application/vnd.openxmlformats-officedocument.presentationml.notesSlide+xml"/>
  <Override PartName="/ppt/tags/tag34.xml" ContentType="application/vnd.openxmlformats-officedocument.presentationml.tags+xml"/>
  <Override PartName="/ppt/tags/tag81.xml" ContentType="application/vnd.openxmlformats-officedocument.presentationml.tags+xml"/>
  <Override PartName="/ppt/slides/slide118.xml" ContentType="application/vnd.openxmlformats-officedocument.presentationml.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70.xml" ContentType="application/vnd.openxmlformats-officedocument.presentationml.tag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notesSlides/notesSlide106.xml" ContentType="application/vnd.openxmlformats-officedocument.presentationml.notesSlide+xml"/>
  <Override PartName="/ppt/tags/tag105.xml" ContentType="application/vnd.openxmlformats-officedocument.presentationml.tags+xml"/>
  <Override PartName="/ppt/notesSlides/notesSlide117.xml" ContentType="application/vnd.openxmlformats-officedocument.presentationml.notesSlide+xml"/>
  <Override PartName="/ppt/slides/slide48.xml" ContentType="application/vnd.openxmlformats-officedocument.presentationml.slide+xml"/>
  <Override PartName="/ppt/slides/slide95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97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notesSlides/notesSlide39.xml" ContentType="application/vnd.openxmlformats-officedocument.presentationml.notesSlide+xml"/>
  <Override PartName="/ppt/notesSlides/notesSlide86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39.xml" ContentType="application/vnd.openxmlformats-officedocument.presentationml.tags+xml"/>
  <Override PartName="/ppt/notesSlides/notesSlide64.xml" ContentType="application/vnd.openxmlformats-officedocument.presentationml.notesSlide+xml"/>
  <Override PartName="/ppt/notesSlides/notesSlide75.xml" ContentType="application/vnd.openxmlformats-officedocument.presentationml.notesSlide+xml"/>
  <Override PartName="/ppt/tags/tag86.xml" ContentType="application/vnd.openxmlformats-officedocument.presentationml.tags+xml"/>
  <Override PartName="/ppt/tags/tag97.xml" ContentType="application/vnd.openxmlformats-officedocument.presentationml.tags+xml"/>
  <Override PartName="/ppt/notesSlides/notesSlide120.xml" ContentType="application/vnd.openxmlformats-officedocument.presentationml.notes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tags/tag28.xml" ContentType="application/vnd.openxmlformats-officedocument.presentationml.tags+xml"/>
  <Override PartName="/ppt/notesSlides/notesSlide53.xml" ContentType="application/vnd.openxmlformats-officedocument.presentationml.notesSlide+xml"/>
  <Override PartName="/ppt/tags/tag75.xml" ContentType="application/vnd.openxmlformats-officedocument.presentationml.tags+xml"/>
  <Override PartName="/ppt/slides/slide40.xml" ContentType="application/vnd.openxmlformats-officedocument.presentationml.slide+xml"/>
  <Override PartName="/ppt/tags/tag17.xml" ContentType="application/vnd.openxmlformats-officedocument.presentationml.tags+xml"/>
  <Override PartName="/ppt/notesSlides/notesSlide42.xml" ContentType="application/vnd.openxmlformats-officedocument.presentationml.notesSlide+xml"/>
  <Override PartName="/ppt/tags/tag64.xml" ContentType="application/vnd.openxmlformats-officedocument.presentationml.tags+xml"/>
  <Override PartName="/ppt/notesSlides/notesSlide8.xml" ContentType="application/vnd.openxmlformats-officedocument.presentationml.notesSlide+xml"/>
  <Default Extension="gif" ContentType="image/gif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tags/tag53.xml" ContentType="application/vnd.openxmlformats-officedocument.presentationml.tags+xml"/>
  <Override PartName="/ppt/slides/slide89.xml" ContentType="application/vnd.openxmlformats-officedocument.presentationml.slide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slides/slide78.xml" ContentType="application/vnd.openxmlformats-officedocument.presentationml.slide+xml"/>
  <Override PartName="/ppt/slides/slide115.xml" ContentType="application/vnd.openxmlformats-officedocument.presentationml.slide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notesSlides/notesSlide69.xml" ContentType="application/vnd.openxmlformats-officedocument.presentationml.notesSlide+xml"/>
  <Override PartName="/ppt/notesSlides/notesSlide114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5.xml" ContentType="application/vnd.openxmlformats-officedocument.presentationml.slide+xml"/>
  <Override PartName="/ppt/slides/slide92.xml" ContentType="application/vnd.openxmlformats-officedocument.presentationml.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103.xml" ContentType="application/vnd.openxmlformats-officedocument.presentationml.notesSlide+xml"/>
  <Override PartName="/ppt/tags/tag102.xml" ContentType="application/vnd.openxmlformats-officedocument.presentationml.tags+xml"/>
  <Override PartName="/ppt/slides/slide34.xml" ContentType="application/vnd.openxmlformats-officedocument.presentationml.slide+xml"/>
  <Override PartName="/ppt/slides/slide81.xml" ContentType="application/vnd.openxmlformats-officedocument.presentationml.slide+xml"/>
  <Override PartName="/ppt/notesSlides/notesSlide36.xml" ContentType="application/vnd.openxmlformats-officedocument.presentationml.notesSlide+xml"/>
  <Override PartName="/ppt/tags/tag58.xml" ContentType="application/vnd.openxmlformats-officedocument.presentationml.tags+xml"/>
  <Override PartName="/ppt/tags/tag69.xml" ContentType="application/vnd.openxmlformats-officedocument.presentationml.tags+xml"/>
  <Override PartName="/ppt/notesSlides/notesSlide83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tags/tag47.xml" ContentType="application/vnd.openxmlformats-officedocument.presentationml.tags+xml"/>
  <Override PartName="/ppt/notesSlides/notesSlide72.xml" ContentType="application/vnd.openxmlformats-officedocument.presentationml.notesSlide+xml"/>
  <Override PartName="/ppt/tags/tag94.xml" ContentType="application/vnd.openxmlformats-officedocument.presentationml.tags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tags/tag36.xml" ContentType="application/vnd.openxmlformats-officedocument.presentationml.tags+xml"/>
  <Override PartName="/ppt/notesSlides/notesSlide61.xml" ContentType="application/vnd.openxmlformats-officedocument.presentationml.notesSlide+xml"/>
  <Override PartName="/ppt/tags/tag83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notesSlides/notesSlide50.xml" ContentType="application/vnd.openxmlformats-officedocument.presentationml.notesSlide+xml"/>
  <Override PartName="/ppt/tags/tag61.xml" ContentType="application/vnd.openxmlformats-officedocument.presentationml.tags+xml"/>
  <Override PartName="/ppt/tags/tag72.xml" ContentType="application/vnd.openxmlformats-officedocument.presentationml.tags+xml"/>
  <Override PartName="/ppt/slides/slide109.xml" ContentType="application/vnd.openxmlformats-officedocument.presentationml.slide+xml"/>
  <Override PartName="/ppt/tags/tag50.xml" ContentType="application/vnd.openxmlformats-officedocument.presentationml.tags+xml"/>
  <Override PartName="/ppt/notesSlides/notesSlide108.xml" ContentType="application/vnd.openxmlformats-officedocument.presentationml.notesSlide+xml"/>
  <Override PartName="/ppt/tags/tag107.xml" ContentType="application/vnd.openxmlformats-officedocument.presentationml.tags+xml"/>
  <Override PartName="/ppt/notesSlides/notesSlide119.xml" ContentType="application/vnd.openxmlformats-officedocument.presentationml.notesSlide+xml"/>
  <Override PartName="/ppt/slides/slide97.xml" ContentType="application/vnd.openxmlformats-officedocument.presentationml.slide+xml"/>
  <Override PartName="/ppt/notesSlides/notesSlide5.xml" ContentType="application/vnd.openxmlformats-officedocument.presentationml.notesSlide+xml"/>
  <Override PartName="/ppt/notesSlides/notesSlide99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notesSlides/notesSlide88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64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77.xml" ContentType="application/vnd.openxmlformats-officedocument.presentationml.notesSlide+xml"/>
  <Override PartName="/ppt/tags/tag99.xml" ContentType="application/vnd.openxmlformats-officedocument.presentationml.tags+xml"/>
  <Override PartName="/ppt/slides/slide53.xml" ContentType="application/vnd.openxmlformats-officedocument.presentationml.slide+xml"/>
  <Default Extension="jpeg" ContentType="image/jpeg"/>
  <Override PartName="/ppt/tags/tag3.xml" ContentType="application/vnd.openxmlformats-officedocument.presentationml.tags+xml"/>
  <Override PartName="/ppt/notesSlides/notesSlide55.xml" ContentType="application/vnd.openxmlformats-officedocument.presentationml.notesSlide+xml"/>
  <Override PartName="/ppt/tags/tag77.xml" ContentType="application/vnd.openxmlformats-officedocument.presentationml.tags+xml"/>
  <Override PartName="/ppt/tags/tag88.xml" ContentType="application/vnd.openxmlformats-officedocument.presentationml.tags+xml"/>
  <Override PartName="/ppt/notesSlides/notesSlide100.xml" ContentType="application/vnd.openxmlformats-officedocument.presentationml.notesSlide+xml"/>
  <Override PartName="/ppt/notesSlides/notesSlide111.xml" ContentType="application/vnd.openxmlformats-officedocument.presentationml.notes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tags/tag19.xml" ContentType="application/vnd.openxmlformats-officedocument.presentationml.tags+xml"/>
  <Override PartName="/ppt/notesSlides/notesSlide44.xml" ContentType="application/vnd.openxmlformats-officedocument.presentationml.notesSlide+xml"/>
  <Override PartName="/ppt/tags/tag66.xml" ContentType="application/vnd.openxmlformats-officedocument.presentationml.tags+xml"/>
  <Override PartName="/ppt/notesSlides/notesSlide91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tags/tag55.xml" ContentType="application/vnd.openxmlformats-officedocument.presentationml.tags+xml"/>
  <Override PartName="/ppt/notesSlides/notesSlide8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80.xml" ContentType="application/vnd.openxmlformats-officedocument.presentationml.tags+xml"/>
  <Override PartName="/ppt/tags/tag91.xml" ContentType="application/vnd.openxmlformats-officedocument.presentationml.tags+xml"/>
  <Override PartName="/ppt/slides/slide117.xml" ContentType="application/vnd.openxmlformats-officedocument.presentationml.slide+xml"/>
  <Override PartName="/ppt/tags/tag22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2"/>
  </p:notesMasterIdLst>
  <p:sldIdLst>
    <p:sldId id="256" r:id="rId2"/>
    <p:sldId id="335" r:id="rId3"/>
    <p:sldId id="354" r:id="rId4"/>
    <p:sldId id="336" r:id="rId5"/>
    <p:sldId id="337" r:id="rId6"/>
    <p:sldId id="338" r:id="rId7"/>
    <p:sldId id="339" r:id="rId8"/>
    <p:sldId id="340" r:id="rId9"/>
    <p:sldId id="341" r:id="rId10"/>
    <p:sldId id="344" r:id="rId11"/>
    <p:sldId id="356" r:id="rId12"/>
    <p:sldId id="342" r:id="rId13"/>
    <p:sldId id="343" r:id="rId14"/>
    <p:sldId id="357" r:id="rId15"/>
    <p:sldId id="368" r:id="rId16"/>
    <p:sldId id="345" r:id="rId17"/>
    <p:sldId id="260" r:id="rId18"/>
    <p:sldId id="261" r:id="rId19"/>
    <p:sldId id="277" r:id="rId20"/>
    <p:sldId id="265" r:id="rId21"/>
    <p:sldId id="258" r:id="rId22"/>
    <p:sldId id="273" r:id="rId23"/>
    <p:sldId id="262" r:id="rId24"/>
    <p:sldId id="369" r:id="rId25"/>
    <p:sldId id="268" r:id="rId26"/>
    <p:sldId id="285" r:id="rId27"/>
    <p:sldId id="274" r:id="rId28"/>
    <p:sldId id="302" r:id="rId29"/>
    <p:sldId id="284" r:id="rId30"/>
    <p:sldId id="279" r:id="rId31"/>
    <p:sldId id="264" r:id="rId32"/>
    <p:sldId id="276" r:id="rId33"/>
    <p:sldId id="271" r:id="rId34"/>
    <p:sldId id="303" r:id="rId35"/>
    <p:sldId id="280" r:id="rId36"/>
    <p:sldId id="386" r:id="rId37"/>
    <p:sldId id="267" r:id="rId38"/>
    <p:sldId id="269" r:id="rId39"/>
    <p:sldId id="304" r:id="rId40"/>
    <p:sldId id="259" r:id="rId41"/>
    <p:sldId id="307" r:id="rId42"/>
    <p:sldId id="282" r:id="rId43"/>
    <p:sldId id="387" r:id="rId44"/>
    <p:sldId id="370" r:id="rId45"/>
    <p:sldId id="301" r:id="rId46"/>
    <p:sldId id="275" r:id="rId47"/>
    <p:sldId id="298" r:id="rId48"/>
    <p:sldId id="283" r:id="rId49"/>
    <p:sldId id="388" r:id="rId50"/>
    <p:sldId id="415" r:id="rId51"/>
    <p:sldId id="416" r:id="rId52"/>
    <p:sldId id="417" r:id="rId53"/>
    <p:sldId id="418" r:id="rId54"/>
    <p:sldId id="419" r:id="rId55"/>
    <p:sldId id="427" r:id="rId56"/>
    <p:sldId id="346" r:id="rId57"/>
    <p:sldId id="308" r:id="rId58"/>
    <p:sldId id="436" r:id="rId59"/>
    <p:sldId id="299" r:id="rId60"/>
    <p:sldId id="309" r:id="rId61"/>
    <p:sldId id="310" r:id="rId62"/>
    <p:sldId id="373" r:id="rId63"/>
    <p:sldId id="374" r:id="rId64"/>
    <p:sldId id="389" r:id="rId65"/>
    <p:sldId id="414" r:id="rId66"/>
    <p:sldId id="311" r:id="rId67"/>
    <p:sldId id="375" r:id="rId68"/>
    <p:sldId id="434" r:id="rId69"/>
    <p:sldId id="312" r:id="rId70"/>
    <p:sldId id="435" r:id="rId71"/>
    <p:sldId id="372" r:id="rId72"/>
    <p:sldId id="314" r:id="rId73"/>
    <p:sldId id="376" r:id="rId74"/>
    <p:sldId id="313" r:id="rId75"/>
    <p:sldId id="421" r:id="rId76"/>
    <p:sldId id="422" r:id="rId77"/>
    <p:sldId id="425" r:id="rId78"/>
    <p:sldId id="424" r:id="rId79"/>
    <p:sldId id="426" r:id="rId80"/>
    <p:sldId id="428" r:id="rId81"/>
    <p:sldId id="347" r:id="rId82"/>
    <p:sldId id="348" r:id="rId83"/>
    <p:sldId id="315" r:id="rId84"/>
    <p:sldId id="404" r:id="rId85"/>
    <p:sldId id="349" r:id="rId86"/>
    <p:sldId id="316" r:id="rId87"/>
    <p:sldId id="405" r:id="rId88"/>
    <p:sldId id="350" r:id="rId89"/>
    <p:sldId id="406" r:id="rId90"/>
    <p:sldId id="319" r:id="rId91"/>
    <p:sldId id="394" r:id="rId92"/>
    <p:sldId id="396" r:id="rId93"/>
    <p:sldId id="397" r:id="rId94"/>
    <p:sldId id="398" r:id="rId95"/>
    <p:sldId id="399" r:id="rId96"/>
    <p:sldId id="400" r:id="rId97"/>
    <p:sldId id="401" r:id="rId98"/>
    <p:sldId id="402" r:id="rId99"/>
    <p:sldId id="351" r:id="rId100"/>
    <p:sldId id="320" r:id="rId101"/>
    <p:sldId id="321" r:id="rId102"/>
    <p:sldId id="324" r:id="rId103"/>
    <p:sldId id="325" r:id="rId104"/>
    <p:sldId id="352" r:id="rId105"/>
    <p:sldId id="326" r:id="rId106"/>
    <p:sldId id="407" r:id="rId107"/>
    <p:sldId id="353" r:id="rId108"/>
    <p:sldId id="327" r:id="rId109"/>
    <p:sldId id="328" r:id="rId110"/>
    <p:sldId id="329" r:id="rId111"/>
    <p:sldId id="330" r:id="rId112"/>
    <p:sldId id="331" r:id="rId113"/>
    <p:sldId id="390" r:id="rId114"/>
    <p:sldId id="391" r:id="rId115"/>
    <p:sldId id="392" r:id="rId116"/>
    <p:sldId id="393" r:id="rId117"/>
    <p:sldId id="430" r:id="rId118"/>
    <p:sldId id="300" r:id="rId119"/>
    <p:sldId id="408" r:id="rId120"/>
    <p:sldId id="322" r:id="rId121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2060"/>
    <a:srgbClr val="4F81BD"/>
    <a:srgbClr val="000000"/>
    <a:srgbClr val="C00000"/>
    <a:srgbClr val="FF9900"/>
    <a:srgbClr val="FF0000"/>
    <a:srgbClr val="00B050"/>
    <a:srgbClr val="CC00CC"/>
    <a:srgbClr val="000066"/>
    <a:srgbClr val="0D0D0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15" autoAdjust="0"/>
    <p:restoredTop sz="97178" autoAdjust="0"/>
  </p:normalViewPr>
  <p:slideViewPr>
    <p:cSldViewPr>
      <p:cViewPr varScale="1">
        <p:scale>
          <a:sx n="73" d="100"/>
          <a:sy n="73" d="100"/>
        </p:scale>
        <p:origin x="-42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7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7F1B07-12EF-4E94-AE11-3AB68F8A44BB}" type="datetimeFigureOut">
              <a:rPr lang="it-IT" smtClean="0"/>
              <a:pPr/>
              <a:t>19/05/2010</a:t>
            </a:fld>
            <a:endParaRPr lang="it-I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5B6C6C-9051-4A84-A281-4DD50710469E}" type="slidenum">
              <a:rPr lang="it-IT" smtClean="0"/>
              <a:pPr/>
              <a:t>‹Nº›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0"/>
            <a:fld id="{201B4378-5E56-4378-A953-03897A263DD2}" type="slidenum">
              <a:rPr lang="es-ES" sz="1200" kern="1200">
                <a:solidFill>
                  <a:prstClr val="black"/>
                </a:solidFill>
                <a:latin typeface="Calibri"/>
                <a:ea typeface="+mn-ea"/>
                <a:cs typeface="+mn-cs"/>
              </a:rPr>
              <a:pPr algn="r" rtl="0"/>
              <a:t>2</a:t>
            </a:fld>
            <a:endParaRPr lang="es-ES" sz="1200" kern="120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</a:t>
            </a:fld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</a:t>
            </a:fld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</a:t>
            </a:fld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</a:t>
            </a:fld>
            <a:endParaRPr 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</a:t>
            </a:fld>
            <a:endParaRPr 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</a:t>
            </a:fld>
            <a:endParaRPr 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</a:t>
            </a:fld>
            <a:endParaRPr 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</a:t>
            </a:fld>
            <a:endParaRPr 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</a:t>
            </a:fld>
            <a:endParaRPr 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12</a:t>
            </a:fld>
            <a:endParaRPr lang="it-I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13</a:t>
            </a:fld>
            <a:endParaRPr lang="it-I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14</a:t>
            </a:fld>
            <a:endParaRPr lang="it-I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15</a:t>
            </a:fld>
            <a:endParaRPr lang="it-I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16</a:t>
            </a:fld>
            <a:endParaRPr lang="it-IT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17</a:t>
            </a:fld>
            <a:endParaRPr lang="it-IT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18</a:t>
            </a:fld>
            <a:endParaRPr lang="it-IT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19</a:t>
            </a:fld>
            <a:endParaRPr lang="it-IT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20</a:t>
            </a:fld>
            <a:endParaRPr lang="it-IT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21</a:t>
            </a:fld>
            <a:endParaRPr lang="it-IT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22</a:t>
            </a:fld>
            <a:endParaRPr lang="it-IT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23</a:t>
            </a:fld>
            <a:endParaRPr lang="it-IT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24</a:t>
            </a:fld>
            <a:endParaRPr lang="it-IT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25</a:t>
            </a:fld>
            <a:endParaRPr lang="it-IT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26</a:t>
            </a:fld>
            <a:endParaRPr lang="it-IT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27</a:t>
            </a:fld>
            <a:endParaRPr lang="it-IT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28</a:t>
            </a:fld>
            <a:endParaRPr lang="it-IT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29</a:t>
            </a:fld>
            <a:endParaRPr lang="it-IT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30</a:t>
            </a:fld>
            <a:endParaRPr lang="it-IT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31</a:t>
            </a:fld>
            <a:endParaRPr lang="it-IT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32</a:t>
            </a:fld>
            <a:endParaRPr lang="it-IT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33</a:t>
            </a:fld>
            <a:endParaRPr lang="it-IT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34</a:t>
            </a:fld>
            <a:endParaRPr lang="it-IT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35</a:t>
            </a:fld>
            <a:endParaRPr lang="it-IT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36</a:t>
            </a:fld>
            <a:endParaRPr lang="it-IT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37</a:t>
            </a:fld>
            <a:endParaRPr lang="it-IT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38</a:t>
            </a:fld>
            <a:endParaRPr lang="it-IT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39</a:t>
            </a:fld>
            <a:endParaRPr lang="it-IT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40</a:t>
            </a:fld>
            <a:endParaRPr lang="it-IT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41</a:t>
            </a:fld>
            <a:endParaRPr lang="it-IT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42</a:t>
            </a:fld>
            <a:endParaRPr lang="it-IT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43</a:t>
            </a:fld>
            <a:endParaRPr lang="it-IT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44</a:t>
            </a:fld>
            <a:endParaRPr lang="it-IT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45</a:t>
            </a:fld>
            <a:endParaRPr lang="it-IT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46</a:t>
            </a:fld>
            <a:endParaRPr lang="it-IT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47</a:t>
            </a:fld>
            <a:endParaRPr lang="it-IT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48</a:t>
            </a:fld>
            <a:endParaRPr lang="it-IT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49</a:t>
            </a:fld>
            <a:endParaRPr lang="it-IT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50</a:t>
            </a:fld>
            <a:endParaRPr lang="it-IT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51</a:t>
            </a:fld>
            <a:endParaRPr lang="it-IT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52</a:t>
            </a:fld>
            <a:endParaRPr lang="it-IT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53</a:t>
            </a:fld>
            <a:endParaRPr lang="it-IT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54</a:t>
            </a:fld>
            <a:endParaRPr lang="it-IT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55</a:t>
            </a:fld>
            <a:endParaRPr lang="it-IT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56</a:t>
            </a:fld>
            <a:endParaRPr lang="it-IT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57</a:t>
            </a:fld>
            <a:endParaRPr lang="it-IT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58</a:t>
            </a:fld>
            <a:endParaRPr lang="it-IT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59</a:t>
            </a:fld>
            <a:endParaRPr lang="it-IT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60</a:t>
            </a:fld>
            <a:endParaRPr lang="it-IT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61</a:t>
            </a:fld>
            <a:endParaRPr lang="it-IT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62</a:t>
            </a:fld>
            <a:endParaRPr lang="it-IT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63</a:t>
            </a:fld>
            <a:endParaRPr lang="it-IT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64</a:t>
            </a:fld>
            <a:endParaRPr lang="it-IT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65</a:t>
            </a:fld>
            <a:endParaRPr lang="it-IT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66</a:t>
            </a:fld>
            <a:endParaRPr lang="it-IT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67</a:t>
            </a:fld>
            <a:endParaRPr lang="it-IT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68</a:t>
            </a:fld>
            <a:endParaRPr lang="it-IT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69</a:t>
            </a:fld>
            <a:endParaRPr lang="it-IT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70</a:t>
            </a:fld>
            <a:endParaRPr lang="it-IT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71</a:t>
            </a:fld>
            <a:endParaRPr lang="it-IT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72</a:t>
            </a:fld>
            <a:endParaRPr lang="it-IT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73</a:t>
            </a:fld>
            <a:endParaRPr lang="it-IT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74</a:t>
            </a:fld>
            <a:endParaRPr lang="it-IT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75</a:t>
            </a:fld>
            <a:endParaRPr lang="it-IT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76</a:t>
            </a:fld>
            <a:endParaRPr lang="it-IT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77</a:t>
            </a:fld>
            <a:endParaRPr lang="it-IT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78</a:t>
            </a:fld>
            <a:endParaRPr lang="it-IT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79</a:t>
            </a:fld>
            <a:endParaRPr lang="it-IT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80</a:t>
            </a:fld>
            <a:endParaRPr lang="it-IT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81</a:t>
            </a:fld>
            <a:endParaRPr lang="it-IT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82</a:t>
            </a:fld>
            <a:endParaRPr lang="it-IT"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83</a:t>
            </a:fld>
            <a:endParaRPr lang="it-IT"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84</a:t>
            </a:fld>
            <a:endParaRPr lang="it-IT"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85</a:t>
            </a:fld>
            <a:endParaRPr lang="it-IT"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86</a:t>
            </a:fld>
            <a:endParaRPr lang="it-IT"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87</a:t>
            </a:fld>
            <a:endParaRPr lang="it-IT"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88</a:t>
            </a:fld>
            <a:endParaRPr lang="it-IT"/>
          </a:p>
        </p:txBody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89</a:t>
            </a:fld>
            <a:endParaRPr lang="it-IT"/>
          </a:p>
        </p:txBody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90</a:t>
            </a:fld>
            <a:endParaRPr lang="it-IT"/>
          </a:p>
        </p:txBody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91</a:t>
            </a:fld>
            <a:endParaRPr lang="it-IT"/>
          </a:p>
        </p:txBody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92</a:t>
            </a:fld>
            <a:endParaRPr lang="it-IT"/>
          </a:p>
        </p:txBody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93</a:t>
            </a:fld>
            <a:endParaRPr lang="it-IT"/>
          </a:p>
        </p:txBody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94</a:t>
            </a:fld>
            <a:endParaRPr lang="it-IT"/>
          </a:p>
        </p:txBody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95</a:t>
            </a:fld>
            <a:endParaRPr lang="it-IT"/>
          </a:p>
        </p:txBody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96</a:t>
            </a:fld>
            <a:endParaRPr lang="it-IT"/>
          </a:p>
        </p:txBody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97</a:t>
            </a:fld>
            <a:endParaRPr lang="it-IT"/>
          </a:p>
        </p:txBody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98</a:t>
            </a:fld>
            <a:endParaRPr lang="it-IT"/>
          </a:p>
        </p:txBody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99</a:t>
            </a:fld>
            <a:endParaRPr lang="it-IT"/>
          </a:p>
        </p:txBody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100</a:t>
            </a:fld>
            <a:endParaRPr lang="it-IT"/>
          </a:p>
        </p:txBody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101</a:t>
            </a:fld>
            <a:endParaRPr lang="it-IT"/>
          </a:p>
        </p:txBody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102</a:t>
            </a:fld>
            <a:endParaRPr lang="it-IT"/>
          </a:p>
        </p:txBody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103</a:t>
            </a:fld>
            <a:endParaRPr lang="it-IT"/>
          </a:p>
        </p:txBody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104</a:t>
            </a:fld>
            <a:endParaRPr lang="it-IT"/>
          </a:p>
        </p:txBody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105</a:t>
            </a:fld>
            <a:endParaRPr lang="it-IT"/>
          </a:p>
        </p:txBody>
      </p:sp>
    </p:spTree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106</a:t>
            </a:fld>
            <a:endParaRPr lang="it-IT"/>
          </a:p>
        </p:txBody>
      </p:sp>
    </p:spTree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107</a:t>
            </a:fld>
            <a:endParaRPr lang="it-IT"/>
          </a:p>
        </p:txBody>
      </p:sp>
    </p:spTree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108</a:t>
            </a:fld>
            <a:endParaRPr lang="it-IT"/>
          </a:p>
        </p:txBody>
      </p:sp>
    </p:spTree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109</a:t>
            </a:fld>
            <a:endParaRPr lang="it-IT"/>
          </a:p>
        </p:txBody>
      </p:sp>
    </p:spTree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110</a:t>
            </a:fld>
            <a:endParaRPr lang="it-IT"/>
          </a:p>
        </p:txBody>
      </p:sp>
    </p:spTree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111</a:t>
            </a:fld>
            <a:endParaRPr lang="it-IT"/>
          </a:p>
        </p:txBody>
      </p:sp>
    </p:spTree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112</a:t>
            </a:fld>
            <a:endParaRPr lang="it-IT"/>
          </a:p>
        </p:txBody>
      </p:sp>
    </p:spTree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113</a:t>
            </a:fld>
            <a:endParaRPr lang="it-IT"/>
          </a:p>
        </p:txBody>
      </p:sp>
    </p:spTree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114</a:t>
            </a:fld>
            <a:endParaRPr lang="it-IT"/>
          </a:p>
        </p:txBody>
      </p:sp>
    </p:spTree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115</a:t>
            </a:fld>
            <a:endParaRPr lang="it-IT"/>
          </a:p>
        </p:txBody>
      </p:sp>
    </p:spTree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116</a:t>
            </a:fld>
            <a:endParaRPr lang="it-IT"/>
          </a:p>
        </p:txBody>
      </p:sp>
    </p:spTree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117</a:t>
            </a:fld>
            <a:endParaRPr lang="it-IT"/>
          </a:p>
        </p:txBody>
      </p:sp>
    </p:spTree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118</a:t>
            </a:fld>
            <a:endParaRPr lang="it-IT"/>
          </a:p>
        </p:txBody>
      </p:sp>
    </p:spTree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119</a:t>
            </a:fld>
            <a:endParaRPr lang="it-IT"/>
          </a:p>
        </p:txBody>
      </p:sp>
    </p:spTree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B6C6C-9051-4A84-A281-4DD50710469E}" type="slidenum">
              <a:rPr lang="it-IT" smtClean="0"/>
              <a:pPr/>
              <a:t>120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19/05/2010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19/05/2010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19/05/2010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19/05/2010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19/05/2010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19/05/2010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19/05/2010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19/05/2010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19/05/2010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19/05/2010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3EC8-214A-4A6A-9A1A-CBEFA548B44A}" type="datetimeFigureOut">
              <a:rPr lang="it-IT" smtClean="0"/>
              <a:pPr/>
              <a:t>19/05/2010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3E3EC8-214A-4A6A-9A1A-CBEFA548B44A}" type="datetimeFigureOut">
              <a:rPr lang="it-IT" smtClean="0"/>
              <a:pPr/>
              <a:t>19/05/2010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B43C94-2F3A-4791-834E-240E141BAC2B}" type="slidenum">
              <a:rPr lang="it-IT" smtClean="0"/>
              <a:pPr/>
              <a:t>‹Nº›</a:t>
            </a:fld>
            <a:endParaRPr lang="it-I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.wav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5" Type="http://schemas.openxmlformats.org/officeDocument/2006/relationships/image" Target="../media/image10.gif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2.wav"/><Relationship Id="rId1" Type="http://schemas.openxmlformats.org/officeDocument/2006/relationships/tags" Target="../tags/tag16.xml"/><Relationship Id="rId6" Type="http://schemas.openxmlformats.org/officeDocument/2006/relationships/image" Target="../media/image17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Relationship Id="rId4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Relationship Id="rId4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Relationship Id="rId4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Relationship Id="rId4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Relationship Id="rId4" Type="http://schemas.openxmlformats.org/officeDocument/2006/relationships/image" Target="../media/image3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Relationship Id="rId4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Relationship Id="rId4" Type="http://schemas.openxmlformats.org/officeDocument/2006/relationships/image" Target="../media/image3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Relationship Id="rId4" Type="http://schemas.openxmlformats.org/officeDocument/2006/relationships/image" Target="../media/image3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Relationship Id="rId4" Type="http://schemas.openxmlformats.org/officeDocument/2006/relationships/image" Target="../media/image3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Relationship Id="rId5" Type="http://schemas.openxmlformats.org/officeDocument/2006/relationships/image" Target="../media/image35.jpeg"/><Relationship Id="rId4" Type="http://schemas.openxmlformats.org/officeDocument/2006/relationships/image" Target="../media/image10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Relationship Id="rId4" Type="http://schemas.openxmlformats.org/officeDocument/2006/relationships/image" Target="../media/image3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5.xml"/><Relationship Id="rId6" Type="http://schemas.openxmlformats.org/officeDocument/2006/relationships/image" Target="../media/image36.jpeg"/><Relationship Id="rId5" Type="http://schemas.openxmlformats.org/officeDocument/2006/relationships/image" Target="../media/image37.jpeg"/><Relationship Id="rId4" Type="http://schemas.openxmlformats.org/officeDocument/2006/relationships/image" Target="../media/image3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Relationship Id="rId4" Type="http://schemas.openxmlformats.org/officeDocument/2006/relationships/image" Target="../media/image3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7.xml"/><Relationship Id="rId4" Type="http://schemas.openxmlformats.org/officeDocument/2006/relationships/image" Target="../media/image3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8.xml"/><Relationship Id="rId4" Type="http://schemas.openxmlformats.org/officeDocument/2006/relationships/image" Target="../media/image4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9.xml"/><Relationship Id="rId4" Type="http://schemas.openxmlformats.org/officeDocument/2006/relationships/image" Target="../media/image4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0.xml"/><Relationship Id="rId4" Type="http://schemas.openxmlformats.org/officeDocument/2006/relationships/image" Target="../media/image4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1.xml"/><Relationship Id="rId4" Type="http://schemas.openxmlformats.org/officeDocument/2006/relationships/image" Target="../media/image4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2.xml"/><Relationship Id="rId4" Type="http://schemas.openxmlformats.org/officeDocument/2006/relationships/image" Target="../media/image48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3.xml"/><Relationship Id="rId4" Type="http://schemas.openxmlformats.org/officeDocument/2006/relationships/image" Target="../media/image49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4.xml"/><Relationship Id="rId4" Type="http://schemas.openxmlformats.org/officeDocument/2006/relationships/image" Target="../media/image50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5.xml"/><Relationship Id="rId6" Type="http://schemas.openxmlformats.org/officeDocument/2006/relationships/image" Target="../media/image36.jpeg"/><Relationship Id="rId5" Type="http://schemas.openxmlformats.org/officeDocument/2006/relationships/image" Target="../media/image37.jpeg"/><Relationship Id="rId4" Type="http://schemas.openxmlformats.org/officeDocument/2006/relationships/image" Target="../media/image33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3.jpeg"/><Relationship Id="rId2" Type="http://schemas.openxmlformats.org/officeDocument/2006/relationships/audio" Target="../media/audio3.wav"/><Relationship Id="rId1" Type="http://schemas.openxmlformats.org/officeDocument/2006/relationships/tags" Target="../tags/tag46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10" Type="http://schemas.openxmlformats.org/officeDocument/2006/relationships/image" Target="../media/image56.png"/><Relationship Id="rId4" Type="http://schemas.openxmlformats.org/officeDocument/2006/relationships/notesSlide" Target="../notesSlides/notesSlide50.xml"/><Relationship Id="rId9" Type="http://schemas.openxmlformats.org/officeDocument/2006/relationships/image" Target="../media/image55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7.xml"/><Relationship Id="rId4" Type="http://schemas.openxmlformats.org/officeDocument/2006/relationships/image" Target="../media/image57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notesSlide" Target="../notesSlides/notesSlide52.xml"/><Relationship Id="rId7" Type="http://schemas.openxmlformats.org/officeDocument/2006/relationships/image" Target="../media/image5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8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8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9.xml"/><Relationship Id="rId4" Type="http://schemas.openxmlformats.org/officeDocument/2006/relationships/image" Target="../media/image59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notesSlide" Target="../notesSlides/notesSlide54.xml"/><Relationship Id="rId7" Type="http://schemas.openxmlformats.org/officeDocument/2006/relationships/image" Target="../media/image5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0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60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1.xml"/><Relationship Id="rId4" Type="http://schemas.openxmlformats.org/officeDocument/2006/relationships/image" Target="../media/image51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4.wav"/><Relationship Id="rId1" Type="http://schemas.openxmlformats.org/officeDocument/2006/relationships/tags" Target="../tags/tag52.xml"/><Relationship Id="rId6" Type="http://schemas.openxmlformats.org/officeDocument/2006/relationships/image" Target="../media/image61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56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3.xml"/><Relationship Id="rId4" Type="http://schemas.openxmlformats.org/officeDocument/2006/relationships/image" Target="../media/image62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4.xml"/><Relationship Id="rId5" Type="http://schemas.openxmlformats.org/officeDocument/2006/relationships/image" Target="../media/image10.gif"/><Relationship Id="rId4" Type="http://schemas.openxmlformats.org/officeDocument/2006/relationships/image" Target="../media/image63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5.xml"/><Relationship Id="rId4" Type="http://schemas.openxmlformats.org/officeDocument/2006/relationships/image" Target="../media/image64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6.xml"/><Relationship Id="rId4" Type="http://schemas.openxmlformats.org/officeDocument/2006/relationships/image" Target="../media/image65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7.xml"/><Relationship Id="rId4" Type="http://schemas.openxmlformats.org/officeDocument/2006/relationships/image" Target="../media/image66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8.xml"/><Relationship Id="rId4" Type="http://schemas.openxmlformats.org/officeDocument/2006/relationships/image" Target="../media/image67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9.xml"/><Relationship Id="rId4" Type="http://schemas.openxmlformats.org/officeDocument/2006/relationships/image" Target="../media/image68.gi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0.xml"/><Relationship Id="rId4" Type="http://schemas.openxmlformats.org/officeDocument/2006/relationships/image" Target="../media/image69.gi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1.xml"/><Relationship Id="rId4" Type="http://schemas.openxmlformats.org/officeDocument/2006/relationships/image" Target="../media/image70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2.xml"/><Relationship Id="rId4" Type="http://schemas.openxmlformats.org/officeDocument/2006/relationships/image" Target="../media/image71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3.xml"/><Relationship Id="rId4" Type="http://schemas.openxmlformats.org/officeDocument/2006/relationships/image" Target="../media/image72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Relationship Id="rId4" Type="http://schemas.openxmlformats.org/officeDocument/2006/relationships/image" Target="../media/image73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5.xml"/><Relationship Id="rId4" Type="http://schemas.openxmlformats.org/officeDocument/2006/relationships/image" Target="../media/image74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Relationship Id="rId4" Type="http://schemas.openxmlformats.org/officeDocument/2006/relationships/image" Target="../media/image75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Relationship Id="rId4" Type="http://schemas.openxmlformats.org/officeDocument/2006/relationships/image" Target="../media/image76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8.xml"/><Relationship Id="rId4" Type="http://schemas.openxmlformats.org/officeDocument/2006/relationships/image" Target="../media/image77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9.xml"/><Relationship Id="rId4" Type="http://schemas.openxmlformats.org/officeDocument/2006/relationships/image" Target="../media/image78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0.xml"/><Relationship Id="rId4" Type="http://schemas.openxmlformats.org/officeDocument/2006/relationships/image" Target="../media/image79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5.wav"/><Relationship Id="rId1" Type="http://schemas.openxmlformats.org/officeDocument/2006/relationships/tags" Target="../tags/tag71.xml"/><Relationship Id="rId6" Type="http://schemas.openxmlformats.org/officeDocument/2006/relationships/image" Target="../media/image86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81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2.xml"/><Relationship Id="rId4" Type="http://schemas.openxmlformats.org/officeDocument/2006/relationships/image" Target="../media/image87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3.xml"/><Relationship Id="rId4" Type="http://schemas.openxmlformats.org/officeDocument/2006/relationships/image" Target="../media/image88.jpe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4.xml"/><Relationship Id="rId4" Type="http://schemas.openxmlformats.org/officeDocument/2006/relationships/image" Target="../media/image89.jpe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5.xml"/><Relationship Id="rId4" Type="http://schemas.openxmlformats.org/officeDocument/2006/relationships/image" Target="../media/image87.jpe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6.xml"/><Relationship Id="rId4" Type="http://schemas.openxmlformats.org/officeDocument/2006/relationships/image" Target="../media/image90.jpe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7.xml"/><Relationship Id="rId4" Type="http://schemas.openxmlformats.org/officeDocument/2006/relationships/image" Target="../media/image91.jpe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8.xml"/><Relationship Id="rId4" Type="http://schemas.openxmlformats.org/officeDocument/2006/relationships/image" Target="../media/image87.jpe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9.xml"/><Relationship Id="rId4" Type="http://schemas.openxmlformats.org/officeDocument/2006/relationships/image" Target="../media/image92.jpe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0.xml"/><Relationship Id="rId4" Type="http://schemas.openxmlformats.org/officeDocument/2006/relationships/image" Target="../media/image93.jpe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1.xml"/><Relationship Id="rId4" Type="http://schemas.openxmlformats.org/officeDocument/2006/relationships/image" Target="../media/image87.jpe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2.xml"/><Relationship Id="rId4" Type="http://schemas.openxmlformats.org/officeDocument/2006/relationships/image" Target="../media/image94.jpe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3.xml"/><Relationship Id="rId4" Type="http://schemas.openxmlformats.org/officeDocument/2006/relationships/image" Target="../media/image95.jpe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4.xml"/><Relationship Id="rId4" Type="http://schemas.openxmlformats.org/officeDocument/2006/relationships/image" Target="../media/image96.jpe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5.xml"/><Relationship Id="rId4" Type="http://schemas.openxmlformats.org/officeDocument/2006/relationships/image" Target="../media/image97.jpe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6.xml"/><Relationship Id="rId4" Type="http://schemas.openxmlformats.org/officeDocument/2006/relationships/image" Target="../media/image98.jpe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7.xml"/><Relationship Id="rId4" Type="http://schemas.openxmlformats.org/officeDocument/2006/relationships/image" Target="../media/image99.jpe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8.xml"/><Relationship Id="rId4" Type="http://schemas.openxmlformats.org/officeDocument/2006/relationships/image" Target="../media/image100.jpe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6.wav"/><Relationship Id="rId1" Type="http://schemas.openxmlformats.org/officeDocument/2006/relationships/tags" Target="../tags/tag89.xml"/><Relationship Id="rId6" Type="http://schemas.openxmlformats.org/officeDocument/2006/relationships/image" Target="../media/image101.png"/><Relationship Id="rId5" Type="http://schemas.openxmlformats.org/officeDocument/2006/relationships/image" Target="../media/image87.jpeg"/><Relationship Id="rId4" Type="http://schemas.openxmlformats.org/officeDocument/2006/relationships/notesSlide" Target="../notesSlides/notesSlide99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0.xml"/><Relationship Id="rId4" Type="http://schemas.openxmlformats.org/officeDocument/2006/relationships/image" Target="../media/image102.jpe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1.xml"/><Relationship Id="rId4" Type="http://schemas.openxmlformats.org/officeDocument/2006/relationships/image" Target="../media/image103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2.xml"/><Relationship Id="rId4" Type="http://schemas.openxmlformats.org/officeDocument/2006/relationships/image" Target="../media/image104.jpe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3.xml"/><Relationship Id="rId4" Type="http://schemas.openxmlformats.org/officeDocument/2006/relationships/image" Target="../media/image105.jpe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4.xml"/><Relationship Id="rId4" Type="http://schemas.openxmlformats.org/officeDocument/2006/relationships/image" Target="../media/image87.jpe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5.xml"/><Relationship Id="rId4" Type="http://schemas.openxmlformats.org/officeDocument/2006/relationships/image" Target="../media/image106.jpe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6.xml"/><Relationship Id="rId4" Type="http://schemas.openxmlformats.org/officeDocument/2006/relationships/image" Target="../media/image107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7.xml"/><Relationship Id="rId4" Type="http://schemas.openxmlformats.org/officeDocument/2006/relationships/image" Target="../media/image87.jpe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8.xml"/><Relationship Id="rId4" Type="http://schemas.openxmlformats.org/officeDocument/2006/relationships/image" Target="../media/image108.jpe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notesSlide" Target="../notesSlides/notesSlide110.xml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9.xml"/><Relationship Id="rId4" Type="http://schemas.openxmlformats.org/officeDocument/2006/relationships/image" Target="../media/image111.jpe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0.xml"/><Relationship Id="rId4" Type="http://schemas.openxmlformats.org/officeDocument/2006/relationships/image" Target="../media/image112.jpe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1.xml"/><Relationship Id="rId4" Type="http://schemas.openxmlformats.org/officeDocument/2006/relationships/image" Target="../media/image113.jpeg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2.xml"/><Relationship Id="rId4" Type="http://schemas.openxmlformats.org/officeDocument/2006/relationships/image" Target="../media/image114.jpeg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3.xml"/><Relationship Id="rId4" Type="http://schemas.openxmlformats.org/officeDocument/2006/relationships/image" Target="../media/image115.jpeg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4.xml"/><Relationship Id="rId4" Type="http://schemas.openxmlformats.org/officeDocument/2006/relationships/image" Target="../media/image116.jpeg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5.xml"/><Relationship Id="rId4" Type="http://schemas.openxmlformats.org/officeDocument/2006/relationships/image" Target="../media/image117.jpeg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6.xml"/><Relationship Id="rId4" Type="http://schemas.openxmlformats.org/officeDocument/2006/relationships/image" Target="../media/image118.jpe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7.xml"/><Relationship Id="rId4" Type="http://schemas.openxmlformats.org/officeDocument/2006/relationships/image" Target="../media/image119.jpeg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notesSlide" Target="../notesSlides/notesSlide1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resepenapoletano.it/shopping/presepenapoletano/art19/fabbro.jpg"/>
          <p:cNvPicPr>
            <a:picLocks noChangeAspect="1" noChangeArrowheads="1"/>
          </p:cNvPicPr>
          <p:nvPr/>
        </p:nvPicPr>
        <p:blipFill>
          <a:blip r:embed="rId5" cstate="print"/>
          <a:srcRect r="197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2643182"/>
            <a:ext cx="9144000" cy="3046988"/>
          </a:xfrm>
          <a:prstGeom prst="rect">
            <a:avLst/>
          </a:prstGeom>
          <a:solidFill>
            <a:srgbClr val="996633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9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La </a:t>
            </a:r>
            <a:r>
              <a:rPr lang="es-ES_tradnl" sz="9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fragua</a:t>
            </a:r>
            <a:r>
              <a:rPr lang="es-ES_tradnl" sz="9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 en la    vida cotidiana</a:t>
            </a:r>
            <a:endParaRPr lang="it-IT" sz="9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ple Chancery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5572140"/>
            <a:ext cx="9144000" cy="1200329"/>
          </a:xfrm>
          <a:prstGeom prst="rect">
            <a:avLst/>
          </a:prstGeom>
          <a:solidFill>
            <a:srgbClr val="996633">
              <a:alpha val="47843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Proyecto de </a:t>
            </a: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renovación espiritual 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claretiana</a:t>
            </a:r>
          </a:p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(20</a:t>
            </a:r>
            <a:r>
              <a:rPr lang="es-ES_tradnl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-20</a:t>
            </a:r>
            <a:r>
              <a:rPr lang="es-ES_tradnl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500042"/>
            <a:ext cx="9144000" cy="769441"/>
          </a:xfrm>
          <a:prstGeom prst="rect">
            <a:avLst/>
          </a:prstGeom>
          <a:solidFill>
            <a:srgbClr val="996633">
              <a:alpha val="47843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MISIONEROS </a:t>
            </a:r>
            <a:r>
              <a:rPr lang="es-ES_tradnl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CLARETIANOS</a:t>
            </a:r>
            <a:endParaRPr lang="it-IT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01 Brandenburg Concerto No. 1 in F major, BWV 1046.wav">
            <a:hlinkClick r:id="" action="ppaction://media"/>
          </p:cNvPr>
          <p:cNvPicPr>
            <a:picLocks noRot="1" noChangeAspect="1"/>
          </p:cNvPicPr>
          <p:nvPr>
            <a:wavAudioFile r:embed="rId2" name="01 Brandenburg Concerto No. 1 in F major, BWV 1046.wav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971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1" showWhenStopped="0">
                <p:cTn id="2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presepenapoletano.it/shopping/presepenapoletano/art19/fabbro.jpg"/>
          <p:cNvPicPr>
            <a:picLocks noChangeAspect="1" noChangeArrowheads="1"/>
          </p:cNvPicPr>
          <p:nvPr/>
        </p:nvPicPr>
        <p:blipFill>
          <a:blip r:embed="rId4" cstate="print"/>
          <a:srcRect r="197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6913" name="Rectangle 1"/>
          <p:cNvSpPr>
            <a:spLocks noChangeArrowheads="1"/>
          </p:cNvSpPr>
          <p:nvPr/>
        </p:nvSpPr>
        <p:spPr bwMode="auto">
          <a:xfrm>
            <a:off x="0" y="1785926"/>
            <a:ext cx="9144000" cy="4524315"/>
          </a:xfrm>
          <a:prstGeom prst="rect">
            <a:avLst/>
          </a:prstGeom>
          <a:solidFill>
            <a:srgbClr val="996633">
              <a:alpha val="50196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600" kern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“Nos comprometemos a poner en práctica el proyecto </a:t>
            </a:r>
            <a:r>
              <a:rPr lang="es-ES_tradnl" sz="3600" i="1" kern="1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La Fragua en la vida cotidiana </a:t>
            </a:r>
            <a:r>
              <a:rPr lang="es-ES_tradnl" sz="3600" kern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de manera que, </a:t>
            </a:r>
            <a:endParaRPr lang="es-ES_tradnl" sz="3600" kern="12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con </a:t>
            </a:r>
            <a:r>
              <a:rPr lang="es-ES_tradnl" sz="3600" kern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la animación del Gobierno General, </a:t>
            </a:r>
            <a:endParaRPr lang="es-ES_tradnl" sz="3600" kern="12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las </a:t>
            </a:r>
            <a:r>
              <a:rPr lang="es-ES_tradnl" sz="3600" kern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personas, comunidades y Organismos </a:t>
            </a:r>
            <a:endParaRPr lang="es-ES_tradnl" sz="3600" kern="12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podamos </a:t>
            </a:r>
            <a:r>
              <a:rPr lang="es-ES_tradnl" sz="3600" kern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revivir la experiencia del Fuego </a:t>
            </a:r>
            <a:endParaRPr lang="es-ES_tradnl" sz="3600" kern="12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600" kern="12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y </a:t>
            </a:r>
            <a:r>
              <a:rPr lang="es-ES_tradnl" sz="3600" kern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crecer en ardor misionero”</a:t>
            </a:r>
            <a:endParaRPr lang="es-ES" sz="3600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3600" kern="1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(</a:t>
            </a:r>
            <a:r>
              <a:rPr lang="es-ES_tradnl" sz="3600" i="1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Hombres que Arden en Caridad</a:t>
            </a:r>
            <a:r>
              <a:rPr lang="es-ES_tradnl" sz="3600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s-ES_tradnl" sz="3600" kern="1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ea typeface="Calibri" pitchFamily="34" charset="0"/>
                <a:cs typeface="Times New Roman" pitchFamily="18" charset="0"/>
              </a:rPr>
              <a:t>55.4)</a:t>
            </a:r>
            <a:endParaRPr lang="es-ES_tradnl" sz="3600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500042"/>
            <a:ext cx="9144000" cy="769441"/>
          </a:xfrm>
          <a:prstGeom prst="rect">
            <a:avLst/>
          </a:prstGeom>
          <a:solidFill>
            <a:srgbClr val="996633">
              <a:alpha val="47843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XXIV CAPÍTULO </a:t>
            </a:r>
            <a:r>
              <a:rPr lang="es-ES_tradnl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GENERAL</a:t>
            </a:r>
            <a:endParaRPr lang="it-IT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699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6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hejoyfulcatholic.files.wordpress.com/2009/08/happy-priest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-38600"/>
            <a:ext cx="9207243" cy="68966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5072074"/>
            <a:ext cx="9144000" cy="1323439"/>
          </a:xfrm>
          <a:prstGeom prst="rect">
            <a:avLst/>
          </a:prstGeom>
          <a:solidFill>
            <a:srgbClr val="7F7F7F">
              <a:alpha val="52157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“Me parece normal que este proyecto provoque </a:t>
            </a:r>
            <a:r>
              <a:rPr lang="es-ES_tradnl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reacciones diversas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”: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73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http://jrestrepo.files.wordpress.com/2010/03/jose-david-name-cardozo.jpg"/>
          <p:cNvPicPr>
            <a:picLocks noChangeAspect="1" noChangeArrowheads="1"/>
          </p:cNvPicPr>
          <p:nvPr/>
        </p:nvPicPr>
        <p:blipFill>
          <a:blip r:embed="rId4" cstate="print"/>
          <a:srcRect b="2041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1446550"/>
          </a:xfrm>
          <a:prstGeom prst="rect">
            <a:avLst/>
          </a:prstGeom>
          <a:solidFill>
            <a:srgbClr val="7F7F7F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lvl="0" algn="ctr"/>
            <a:r>
              <a:rPr lang="es-ES_tradnl" sz="8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Alegría</a:t>
            </a:r>
            <a:r>
              <a:rPr lang="es-ES_tradnl" sz="8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5288340"/>
            <a:ext cx="9144000" cy="1569660"/>
          </a:xfrm>
          <a:prstGeom prst="rect">
            <a:avLst/>
          </a:prstGeom>
          <a:solidFill>
            <a:srgbClr val="CC3300">
              <a:alpha val="43137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_tradn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“Estoy contento de que la Congregación emprenda un camino como éste. </a:t>
            </a:r>
            <a:r>
              <a:rPr lang="es-ES_tradnl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veo necesario</a:t>
            </a:r>
            <a:r>
              <a:rPr lang="es-ES_tradn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Tengo </a:t>
            </a:r>
            <a:r>
              <a:rPr lang="es-ES_tradn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ganas de participar en él”.</a:t>
            </a:r>
            <a:endParaRPr lang="it-IT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35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nd.edu/~jdeange2/images/skeptic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1446550"/>
          </a:xfrm>
          <a:prstGeom prst="rect">
            <a:avLst/>
          </a:prstGeom>
          <a:solidFill>
            <a:srgbClr val="7F7F7F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es-ES_tradnl" sz="8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Escepticismo:</a:t>
            </a:r>
            <a:endParaRPr lang="es-ES_tradnl" sz="8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780782"/>
            <a:ext cx="9144000" cy="1077218"/>
          </a:xfrm>
          <a:prstGeom prst="rect">
            <a:avLst/>
          </a:prstGeom>
          <a:solidFill>
            <a:srgbClr val="CC3300">
              <a:alpha val="43137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“Ya estamos otra vez con planes que 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sirven para nada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excepto para consumir tiempo y dinero”.</a:t>
            </a:r>
          </a:p>
        </p:txBody>
      </p:sp>
    </p:spTree>
    <p:custDataLst>
      <p:tags r:id="rId1"/>
    </p:custDataLst>
  </p:cSld>
  <p:clrMapOvr>
    <a:masterClrMapping/>
  </p:clrMapOvr>
  <p:transition spd="slow" advTm="631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http://www.dpi.vic.gov.au/CA25677D007DC87D/LUbyDesc/+Indian+shop+keeper+with+fresh+fruit/$File/Indian+shop+keeper+with+fresh+fruit+-+dee+dee+impex.JPG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1446550"/>
          </a:xfrm>
          <a:prstGeom prst="rect">
            <a:avLst/>
          </a:prstGeom>
          <a:solidFill>
            <a:srgbClr val="7F7F7F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es-ES_tradnl" sz="8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Expectación:</a:t>
            </a:r>
            <a:endParaRPr lang="es-ES_tradnl" sz="8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780782"/>
            <a:ext cx="9144000" cy="1077218"/>
          </a:xfrm>
          <a:prstGeom prst="rect">
            <a:avLst/>
          </a:prstGeom>
          <a:solidFill>
            <a:srgbClr val="CC3300">
              <a:alpha val="43137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“Todavía no sé bien de qué se trata, pero 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quizá pueda ser un instrumento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nos ayude a mejorar”.</a:t>
            </a:r>
          </a:p>
        </p:txBody>
      </p:sp>
    </p:spTree>
    <p:custDataLst>
      <p:tags r:id="rId1"/>
    </p:custDataLst>
  </p:cSld>
  <p:clrMapOvr>
    <a:masterClrMapping/>
  </p:clrMapOvr>
  <p:transition spd="slow" advTm="687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http://ultimaterealestateblog.com/image_store/uploads/8/6/8/5/5/ar126165081558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1446550"/>
          </a:xfrm>
          <a:prstGeom prst="rect">
            <a:avLst/>
          </a:prstGeom>
          <a:solidFill>
            <a:srgbClr val="7F7F7F">
              <a:alpha val="81176"/>
            </a:srgbClr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es-ES_tradnl" sz="8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Rechazo:</a:t>
            </a:r>
            <a:endParaRPr lang="es-ES_tradnl" sz="8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5780782"/>
            <a:ext cx="9144000" cy="1077218"/>
          </a:xfrm>
          <a:prstGeom prst="rect">
            <a:avLst/>
          </a:prstGeom>
          <a:solidFill>
            <a:srgbClr val="CC3300">
              <a:alpha val="43137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“Conmigo que 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cuenten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Tengo otras cosas más importantes que hacer”.</a:t>
            </a:r>
          </a:p>
        </p:txBody>
      </p:sp>
    </p:spTree>
    <p:custDataLst>
      <p:tags r:id="rId1"/>
    </p:custDataLst>
  </p:cSld>
  <p:clrMapOvr>
    <a:masterClrMapping/>
  </p:clrMapOvr>
  <p:transition spd="slow" advTm="645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http://api.ning.com/files/3ul33kmDqTQHJzEKEzf96oqv3zElz9pd1k7BqvkmUTMEcaBPh9vFMOxmH2kAQXO466hCZ52eygxqmCJEgL07qEzsO7fedGek/IMG_168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1446550"/>
          </a:xfrm>
          <a:prstGeom prst="rect">
            <a:avLst/>
          </a:prstGeom>
          <a:solidFill>
            <a:srgbClr val="7F7F7F">
              <a:alpha val="63137"/>
            </a:srgbClr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es-ES_tradnl" sz="8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Curiosidad:</a:t>
            </a:r>
            <a:endParaRPr lang="es-ES_tradnl" sz="8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5288340"/>
            <a:ext cx="9144000" cy="1569660"/>
          </a:xfrm>
          <a:prstGeom prst="rect">
            <a:avLst/>
          </a:prstGeom>
          <a:solidFill>
            <a:srgbClr val="CC3300">
              <a:alpha val="43137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“¿En qué va a consistir este camino? ¿Se quedará, una vez más, en 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algo teórico que no toca tierra 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abordará lo que de verdad nos está preocupando?”.</a:t>
            </a: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http://api.ning.com/files/9dg5UCnI52-DNm00AiNQ*OLwdThcgRQbikfYSgVb8DWDMWXgqYzBhKSs3qpBx9cMKU9A7kOVnf2lUoC8LndoaeU1MnjztIrN/E040.jpg"/>
          <p:cNvPicPr>
            <a:picLocks noChangeAspect="1" noChangeArrowheads="1"/>
          </p:cNvPicPr>
          <p:nvPr/>
        </p:nvPicPr>
        <p:blipFill>
          <a:blip r:embed="rId4" cstate="print"/>
          <a:srcRect t="25714" b="15691"/>
          <a:stretch>
            <a:fillRect/>
          </a:stretch>
        </p:blipFill>
        <p:spPr bwMode="auto">
          <a:xfrm>
            <a:off x="0" y="0"/>
            <a:ext cx="9144000" cy="714377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1446550"/>
          </a:xfrm>
          <a:prstGeom prst="rect">
            <a:avLst/>
          </a:prstGeom>
          <a:solidFill>
            <a:srgbClr val="7F7F7F">
              <a:alpha val="74118"/>
            </a:srgbClr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es-ES_tradnl" sz="8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Temor:</a:t>
            </a:r>
            <a:endParaRPr lang="es-ES_tradnl" sz="8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288340"/>
            <a:ext cx="9144000" cy="1569660"/>
          </a:xfrm>
          <a:prstGeom prst="rect">
            <a:avLst/>
          </a:prstGeom>
          <a:solidFill>
            <a:srgbClr val="CC3300">
              <a:alpha val="43137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“Me temo que se tratará de otro 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intento fallido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Yo tengo ya 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propio camino espiritual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¿A qué viene ahora una propuesta de este tipo?”.</a:t>
            </a:r>
          </a:p>
        </p:txBody>
      </p:sp>
      <p:pic>
        <p:nvPicPr>
          <p:cNvPr id="110594" name="Picture 2" descr="http://l.yimg.com/g/images/spaceball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110596" name="Picture 4" descr="http://l.yimg.com/g/images/spaceball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110598" name="Picture 6" descr="http://l.yimg.com/g/images/spaceball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80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http://www.wallpapergate.com/data/media/1954/Sean_Connery_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47714" y="0"/>
            <a:ext cx="4596286" cy="6858000"/>
          </a:xfrm>
          <a:prstGeom prst="rect">
            <a:avLst/>
          </a:prstGeom>
          <a:noFill/>
        </p:spPr>
      </p:pic>
      <p:sp>
        <p:nvSpPr>
          <p:cNvPr id="5" name="Oval 4"/>
          <p:cNvSpPr/>
          <p:nvPr/>
        </p:nvSpPr>
        <p:spPr>
          <a:xfrm>
            <a:off x="357158" y="1500174"/>
            <a:ext cx="5072098" cy="5000660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900" dirty="0" smtClean="0">
                <a:solidFill>
                  <a:schemeClr val="bg1"/>
                </a:solidFill>
              </a:rPr>
              <a:t>Tómate un tiempo para caer en la cuenta de tu reacción. Cualquiera que ella sea, es importante que la adviertas y, si es posible, que la compartas.</a:t>
            </a:r>
            <a:endParaRPr lang="it-IT" sz="29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http://comp.webstockpro.com/blend/bld033209.jpg"/>
          <p:cNvPicPr>
            <a:picLocks noChangeAspect="1" noChangeArrowheads="1"/>
          </p:cNvPicPr>
          <p:nvPr/>
        </p:nvPicPr>
        <p:blipFill>
          <a:blip r:embed="rId4" cstate="print"/>
          <a:srcRect t="24326" b="2563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9572" name="AutoShape 4" descr="Man with a Rubber Fac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9574" name="AutoShape 6" descr="Man with a Rubber Fac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7" name="TextBox 6"/>
          <p:cNvSpPr txBox="1"/>
          <p:nvPr/>
        </p:nvSpPr>
        <p:spPr>
          <a:xfrm>
            <a:off x="0" y="5072074"/>
            <a:ext cx="9144000" cy="1323439"/>
          </a:xfrm>
          <a:prstGeom prst="rect">
            <a:avLst/>
          </a:prstGeom>
          <a:solidFill>
            <a:srgbClr val="7F7F7F">
              <a:alpha val="52157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“¿Qué quiere Dios de mí                               </a:t>
            </a:r>
            <a:r>
              <a:rPr lang="es-ES_tradnl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este momento de mi vida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?”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spiritualmind.com/wp-content/uploads/2009/07/spirituality.jpg"/>
          <p:cNvPicPr>
            <a:picLocks noChangeAspect="1" noChangeArrowheads="1"/>
          </p:cNvPicPr>
          <p:nvPr/>
        </p:nvPicPr>
        <p:blipFill>
          <a:blip r:embed="rId4" cstate="print"/>
          <a:srcRect r="58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5288340"/>
            <a:ext cx="9144000" cy="1569660"/>
          </a:xfrm>
          <a:prstGeom prst="rect">
            <a:avLst/>
          </a:prstGeom>
          <a:solidFill>
            <a:srgbClr val="CC3300">
              <a:alpha val="43137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se respira en nuestro mundo un aire de búsqueda espiritual. Se desea </a:t>
            </a: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“algo diferente” 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nos ayude a superar la crisis y a encontrar un sentido a la vida.</a:t>
            </a:r>
            <a:endParaRPr lang="it-IT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985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www.coisasdeta.com/wp-content/uploads/2009/03/primavera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4303455"/>
            <a:ext cx="9144000" cy="2554545"/>
          </a:xfrm>
          <a:prstGeom prst="rect">
            <a:avLst/>
          </a:prstGeom>
          <a:solidFill>
            <a:srgbClr val="CC3300">
              <a:alpha val="43137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“Muchos Claretianos, de toda procedencia cultural, edad y contexto de misión, muestran un 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intenso deseo de crecer en el Espíritu 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cultivando con gozo –en medio de las dificultades– su respuesta a la llamada recibida.” (</a:t>
            </a:r>
            <a:r>
              <a:rPr lang="es-ES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9). </a:t>
            </a:r>
          </a:p>
        </p:txBody>
      </p:sp>
    </p:spTree>
    <p:custDataLst>
      <p:tags r:id="rId1"/>
    </p:custDataLst>
  </p:cSld>
  <p:clrMapOvr>
    <a:masterClrMapping/>
  </p:clrMapOvr>
  <p:transition spd="slow" advTm="1012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http://www.imagedj.com/images/imagedj/previews/rf/single_image/w/LV005/LV005-020.jpg"/>
          <p:cNvPicPr>
            <a:picLocks noChangeAspect="1" noChangeArrowheads="1"/>
          </p:cNvPicPr>
          <p:nvPr/>
        </p:nvPicPr>
        <p:blipFill>
          <a:blip r:embed="rId4" cstate="print"/>
          <a:srcRect l="2087" r="2587" b="542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4303455"/>
            <a:ext cx="9144000" cy="2554545"/>
          </a:xfrm>
          <a:prstGeom prst="rect">
            <a:avLst/>
          </a:prstGeom>
          <a:solidFill>
            <a:srgbClr val="CC3300">
              <a:alpha val="43137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¿Compartes este punto de vista? ¿Descubres en el contexto en el que vives un anhelo de 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algo diferente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¿Te sientes, también tú, un 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buscador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un 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peregrino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¿Percibes en ti una llamada interior </a:t>
            </a:r>
          </a:p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seguir creciendo en el Espíritu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</a:p>
        </p:txBody>
      </p:sp>
    </p:spTree>
    <p:custDataLst>
      <p:tags r:id="rId1"/>
    </p:custDataLst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http://tecnocientista.info/Imagens/applications/PhotoGalleryManager/images/Estrada_primaver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4929198"/>
            <a:ext cx="9144000" cy="1323439"/>
          </a:xfrm>
          <a:prstGeom prst="rect">
            <a:avLst/>
          </a:prstGeom>
          <a:solidFill>
            <a:srgbClr val="CC3300">
              <a:alpha val="43137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estás dispuesto a caminar …</a:t>
            </a:r>
            <a:endParaRPr lang="es-ES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4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FRAGUA ES TU OPORTUNIDAD</a:t>
            </a:r>
            <a:endParaRPr lang="es-ES" sz="4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2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resepenapoletano.it/shopping/presepenapoletano/art19/fabbro.jpg"/>
          <p:cNvPicPr>
            <a:picLocks noChangeAspect="1" noChangeArrowheads="1"/>
          </p:cNvPicPr>
          <p:nvPr/>
        </p:nvPicPr>
        <p:blipFill>
          <a:blip r:embed="rId5" cstate="print"/>
          <a:srcRect r="197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4071942"/>
            <a:ext cx="9144000" cy="1446550"/>
          </a:xfrm>
          <a:prstGeom prst="rect">
            <a:avLst/>
          </a:prstGeom>
          <a:solidFill>
            <a:srgbClr val="996633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8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¿Qué es la </a:t>
            </a:r>
            <a:r>
              <a:rPr lang="es-ES_tradnl" sz="8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fragua</a:t>
            </a:r>
            <a:r>
              <a:rPr lang="es-ES_tradnl" sz="8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?</a:t>
            </a:r>
            <a:endParaRPr lang="it-IT" sz="8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ple Chancery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4678" y="0"/>
            <a:ext cx="2643206" cy="3154710"/>
          </a:xfrm>
          <a:prstGeom prst="rect">
            <a:avLst/>
          </a:prstGeom>
          <a:solidFill>
            <a:srgbClr val="996633">
              <a:alpha val="47843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19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it-IT" sz="199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Concierto para flauta y violin.wav">
            <a:hlinkClick r:id="" action="ppaction://media"/>
          </p:cNvPr>
          <p:cNvPicPr>
            <a:picLocks noRot="1" noChangeAspect="1"/>
          </p:cNvPicPr>
          <p:nvPr>
            <a:wavAudioFile r:embed="rId2" name="Concierto para flauta y violin.wav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698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3"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branche-rouge.org/les-articles/tous-les-articles/artisanats/le-metal/forge-1/forge%200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4919008"/>
            <a:ext cx="9144000" cy="1938992"/>
          </a:xfrm>
          <a:prstGeom prst="rect">
            <a:avLst/>
          </a:prstGeom>
          <a:solidFill>
            <a:srgbClr val="CC3300">
              <a:alpha val="43137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la alegoría usada por san </a:t>
            </a:r>
            <a:r>
              <a:rPr lang="es-E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Antonio María </a:t>
            </a:r>
            <a:r>
              <a:rPr lang="es-ES" sz="4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Claret</a:t>
            </a:r>
            <a:r>
              <a:rPr lang="es-E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</a:t>
            </a:r>
            <a:r>
              <a:rPr lang="es-E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Autobiografía</a:t>
            </a: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describir su experiencia de </a:t>
            </a:r>
            <a:r>
              <a:rPr lang="es-E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transformación espiritual</a:t>
            </a: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</p:txBody>
      </p:sp>
    </p:spTree>
    <p:custDataLst>
      <p:tags r:id="rId1"/>
    </p:custDataLst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properblacksmith.com/images/forge/Dforge.jpg"/>
          <p:cNvPicPr>
            <a:picLocks noChangeAspect="1" noChangeArrowheads="1"/>
          </p:cNvPicPr>
          <p:nvPr/>
        </p:nvPicPr>
        <p:blipFill>
          <a:blip r:embed="rId4" cstate="print"/>
          <a:srcRect t="17212" b="69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4303455"/>
            <a:ext cx="9144000" cy="2554545"/>
          </a:xfrm>
          <a:prstGeom prst="rect">
            <a:avLst/>
          </a:prstGeom>
          <a:solidFill>
            <a:srgbClr val="CC3300">
              <a:alpha val="4902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“Al principio de estar en Vich pasaba en mí lo que en un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taller de cerrajero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               que el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director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mete la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barra de hierro</a:t>
            </a:r>
            <a:r>
              <a:rPr lang="es-ES_tradnl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fragua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956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www.liveworkdream.com/wp-content/gallery/0508nm_rldg-economy/20080503w_rdlg-blacksmith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está bien caldeada, la saca y la pone sobre el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yunque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empieza a descargar golpes con el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martillo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904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www.genesisoilpaints.com.au/assets/images/gallery/stans_blacksmith.jpg"/>
          <p:cNvPicPr>
            <a:picLocks noChangeAspect="1" noChangeArrowheads="1"/>
          </p:cNvPicPr>
          <p:nvPr/>
        </p:nvPicPr>
        <p:blipFill>
          <a:blip r:embed="rId4" cstate="print"/>
          <a:srcRect t="4580"/>
          <a:stretch>
            <a:fillRect/>
          </a:stretch>
        </p:blipFill>
        <p:spPr bwMode="auto">
          <a:xfrm>
            <a:off x="0" y="-285776"/>
            <a:ext cx="9144000" cy="7143777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3687901"/>
            <a:ext cx="9144000" cy="3170099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ES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ayudante </a:t>
            </a: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hace lo mismo, y los dos van alternando y como a compás van descargando martillazos y van machacando hasta que toma la </a:t>
            </a:r>
            <a:r>
              <a:rPr lang="es-ES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 </a:t>
            </a: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se ha propuesto el director.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239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presepenapoletano.it/shopping/presepenapoletano/art19/fabbro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1"/>
            <a:ext cx="9144000" cy="7478970"/>
          </a:xfrm>
          <a:prstGeom prst="rect">
            <a:avLst/>
          </a:prstGeom>
          <a:solidFill>
            <a:srgbClr val="CC3300">
              <a:alpha val="43137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es-ES_tradnl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Vos, Señor mío y Maestro mío, pusisteis mi corazón en la fragua de los santos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ejercicios espirituales 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frecuencia de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sacramentos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y así, caldeado mi corazón en el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fuego del amor a Vos y a María Santísima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empezasteis a dar golpes de humillaciones, y yo también daba los míos con el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examen particular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hacía de esta virtud [la humildad], para mí tan necesaria” </a:t>
            </a:r>
          </a:p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_tradnl" sz="40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342).</a:t>
            </a:r>
          </a:p>
          <a:p>
            <a:pPr algn="ctr"/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mosaikadesign.com/blog/wp-content/uploads/2009/07/blacksmith-complete-cro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alegoría puede parecer </a:t>
            </a:r>
            <a:r>
              <a:rPr lang="es-ES_tradnl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anacrónica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_tradnl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mecánica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hasta un poco </a:t>
            </a:r>
            <a:r>
              <a:rPr lang="es-ES_tradnl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violenta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museevieuxguerigny.free.fr/expo2003/Forge.jpg"/>
          <p:cNvPicPr>
            <a:picLocks noChangeAspect="1" noChangeArrowheads="1"/>
          </p:cNvPicPr>
          <p:nvPr/>
        </p:nvPicPr>
        <p:blipFill>
          <a:blip r:embed="rId4" cstate="print"/>
          <a:srcRect r="674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Pero, más allá de la primera impresión, posee un profundo y bello significado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cósmico, artístico, pedagógico y espiritual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http://www.cuidemosnuestrarg.com.ar/4_elementos_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9106055" cy="6857999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Concentra en sí misma </a:t>
            </a:r>
          </a:p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cuatro elementos primordiales: </a:t>
            </a:r>
          </a:p>
          <a:p>
            <a:pPr algn="ctr"/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tierra, fuego, aire y agua.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bestofnj.com/wp-content/uploads/2009/05/blacksmith-2.jpg"/>
          <p:cNvPicPr>
            <a:picLocks noChangeAspect="1" noChangeArrowheads="1"/>
          </p:cNvPicPr>
          <p:nvPr/>
        </p:nvPicPr>
        <p:blipFill>
          <a:blip r:embed="rId3" cstate="print"/>
          <a:srcRect r="13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303455"/>
            <a:ext cx="9144000" cy="2554545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Describe, paso a paso, en qué consiste un </a:t>
            </a:r>
            <a:r>
              <a:rPr lang="es-ES_tradnl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verdadero proceso artesanal de </a:t>
            </a:r>
            <a:r>
              <a:rPr lang="es-ES_tradnl" sz="4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transformaci</a:t>
            </a:r>
            <a:r>
              <a:rPr lang="it-IT" sz="4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ón</a:t>
            </a:r>
            <a:r>
              <a:rPr lang="it-IT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</a:t>
            </a:r>
            <a:r>
              <a:rPr lang="it-IT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</a:t>
            </a:r>
            <a:r>
              <a:rPr lang="it-IT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it-IT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it-IT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</a:t>
            </a:r>
            <a:r>
              <a:rPr lang="it-IT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objeto</a:t>
            </a:r>
            <a:r>
              <a:rPr lang="it-IT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it-IT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único</a:t>
            </a:r>
            <a:r>
              <a:rPr lang="it-IT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</a:t>
            </a:r>
            <a:r>
              <a:rPr lang="it-IT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irrepetible</a:t>
            </a:r>
            <a:r>
              <a:rPr lang="it-IT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_tradnl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fragua por rafa2010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4447" y="0"/>
            <a:ext cx="9168447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0" y="4303455"/>
            <a:ext cx="9144000" cy="2554545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el herrero quiere transformar un trozo de hierro en un objeto útil y bello, lo primero que hace es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introducirlo en el fuego 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que se vuelva maleable.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thephotoforum.com/gallery/files/1/3/4/4/9/blacksmith2.jpg"/>
          <p:cNvPicPr>
            <a:picLocks noChangeAspect="1" noChangeArrowheads="1"/>
          </p:cNvPicPr>
          <p:nvPr/>
        </p:nvPicPr>
        <p:blipFill>
          <a:blip r:embed="rId4" cstate="print"/>
          <a:srcRect t="40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Después, lo coloca sobre el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yunque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comienza a golpearlo con el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martillo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hasta que consigue darle la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deseada.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Molten Aluminum por Airplane Lane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Finalmente, lo introduce en el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agua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que adquiera el temple justo.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INSTALACION HIERRO VIDRIO I-II por juanluisgx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Nosotros, como </a:t>
            </a:r>
            <a:r>
              <a:rPr lang="es-ES_tradnl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Claret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aplicamos la alegoría y el proceso contenido en ella a nuestro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camino de crecimiento espiritual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www.ancientresource.com/images/roman/spears_arrowheads/arrowhead-iron65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89083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Somos como una </a:t>
            </a:r>
            <a:r>
              <a:rPr lang="es-ES_tradnl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saeta 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misionera que, con el paso del tiempo, se va </a:t>
            </a:r>
            <a:r>
              <a:rPr lang="es-ES_tradnl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mellando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cubriendo de </a:t>
            </a:r>
            <a:r>
              <a:rPr lang="es-ES_tradnl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escorias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oldtucson.com/wp-content/gallery/blacksmith-stables/OTS_Blacksmit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96" cy="6858072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2000240"/>
            <a:ext cx="9144000" cy="3046988"/>
          </a:xfrm>
          <a:prstGeom prst="rect">
            <a:avLst/>
          </a:prstGeom>
          <a:solidFill>
            <a:srgbClr val="CC3300">
              <a:alpha val="50196"/>
            </a:srgb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  <a:sp3d extrusionH="57150">
              <a:bevelT w="82550" h="38100" prst="coolSlant"/>
            </a:sp3d>
          </a:bodyPr>
          <a:lstStyle/>
          <a:p>
            <a:pPr algn="ctr"/>
            <a:r>
              <a:rPr lang="es-ES_tradnl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¡POR ESO NECESITAMOS CONTINUAMENTE</a:t>
            </a:r>
          </a:p>
          <a:p>
            <a:pPr algn="ctr"/>
            <a:r>
              <a:rPr lang="es-ES_tradnl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VOLVER A LA FRAGUA</a:t>
            </a:r>
            <a:r>
              <a:rPr lang="es-ES_tradnl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it-IT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pe.com/multimedia/slideshow/2009/20091114_blacksmith/images/006BLACKSMITH14ripJ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Dejarnos calentar y transformar </a:t>
            </a:r>
          </a:p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el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fuego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www.jeromegerull.de/fotoblog/the-blacksmith-2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Permitir que nuestro hierro sea forjado en el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yunque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contribuir libremente al proceso de forja.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l.yimg.com/g/images/spaceball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5604" name="Picture 4" descr="http://l.yimg.com/g/images/spaceball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5606" name="Picture 6" descr="http://l.yimg.com/g/images/spaceball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5608" name="Picture 8" descr="http://l.yimg.com/g/images/spaceball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5610" name="Picture 10" descr="http://l.yimg.com/g/images/spaceball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5612" name="Picture 12" descr="1st bucket of water por Jooliree."/>
          <p:cNvPicPr>
            <a:picLocks noChangeAspect="1" noChangeArrowheads="1"/>
          </p:cNvPicPr>
          <p:nvPr/>
        </p:nvPicPr>
        <p:blipFill>
          <a:blip r:embed="rId5" cstate="print"/>
          <a:srcRect t="451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14" name="Picture 14" descr="http://l.yimg.com/g/images/spaceball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5616" name="Picture 16" descr="http://l.yimg.com/g/images/spaceball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25618" name="Picture 18" descr="http://l.yimg.com/g/images/spaceball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0" y="6150114"/>
            <a:ext cx="9144000" cy="707886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Adquirir el temple justo en el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agua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cowanauctions.com/images/aa61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4648" cy="4643446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/>
              <a:t>En definitiva, volver a ser </a:t>
            </a:r>
            <a:r>
              <a:rPr lang="es-ES_tradnl" sz="4000" i="1" dirty="0" smtClean="0">
                <a:solidFill>
                  <a:srgbClr val="FFFF00"/>
                </a:solidFill>
              </a:rPr>
              <a:t>saetas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agudas</a:t>
            </a:r>
            <a:r>
              <a:rPr lang="es-ES_tradnl" sz="4000" dirty="0" smtClean="0"/>
              <a:t>, </a:t>
            </a:r>
          </a:p>
          <a:p>
            <a:pPr algn="ctr"/>
            <a:r>
              <a:rPr lang="es-ES_tradnl" sz="4000" dirty="0" smtClean="0"/>
              <a:t>dispuestas para su lanzamiento.</a:t>
            </a:r>
            <a:endParaRPr lang="it-IT" sz="4000" dirty="0"/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000232" y="1643050"/>
            <a:ext cx="5072098" cy="4857784"/>
          </a:xfrm>
          <a:prstGeom prst="ellipse">
            <a:avLst/>
          </a:prstGeom>
          <a:noFill/>
          <a:ln w="127000">
            <a:solidFill>
              <a:srgbClr val="FFFF00"/>
            </a:solidFill>
            <a:prstDash val="sysDash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Picture 2" descr="http://www.pe.com/multimedia/slideshow/2009/20091114_blacksmith/images/006BLACKSMITH14ripJ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3143248"/>
            <a:ext cx="2286015" cy="1714512"/>
          </a:xfrm>
          <a:prstGeom prst="ellipse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6" name="Picture 2" descr="http://www.jeromegerull.de/fotoblog/the-blacksmith-2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1214422"/>
            <a:ext cx="2428860" cy="1821645"/>
          </a:xfrm>
          <a:prstGeom prst="ellipse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8" name="Picture 2" descr="http://www.cowanauctions.com/images/aa619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8" y="3071810"/>
            <a:ext cx="2286016" cy="1743750"/>
          </a:xfrm>
          <a:prstGeom prst="ellipse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9" name="Rounded Rectangle 8"/>
          <p:cNvSpPr/>
          <p:nvPr/>
        </p:nvSpPr>
        <p:spPr>
          <a:xfrm>
            <a:off x="4214810" y="4000504"/>
            <a:ext cx="785818" cy="1071570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it-IT" sz="8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143900" y="3500438"/>
            <a:ext cx="785818" cy="1071570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it-IT" sz="8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214810" y="0"/>
            <a:ext cx="785818" cy="1071570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it-IT" sz="8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14282" y="3500438"/>
            <a:ext cx="785818" cy="1071570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it-IT" sz="8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2357422" y="5214950"/>
            <a:ext cx="4357718" cy="1588"/>
          </a:xfrm>
          <a:prstGeom prst="line">
            <a:avLst/>
          </a:prstGeom>
          <a:ln w="76200">
            <a:solidFill>
              <a:srgbClr val="FFFF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3643306" y="5643578"/>
            <a:ext cx="1857388" cy="2143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Isosceles Triangle 15"/>
          <p:cNvSpPr/>
          <p:nvPr/>
        </p:nvSpPr>
        <p:spPr>
          <a:xfrm>
            <a:off x="2428860" y="1428736"/>
            <a:ext cx="4357718" cy="2500330"/>
          </a:xfrm>
          <a:prstGeom prst="triangle">
            <a:avLst/>
          </a:prstGeom>
          <a:noFill/>
          <a:ln w="762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custDataLst>
      <p:tags r:id="rId1"/>
    </p:custDataLst>
  </p:cSld>
  <p:clrMapOvr>
    <a:masterClrMapping/>
  </p:clrMapOvr>
  <p:transition spd="slow" advTm="3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  <p:bldP spid="11" grpId="0" animBg="1"/>
      <p:bldP spid="12" grpId="0" animBg="1"/>
      <p:bldP spid="15" grpId="0" animBg="1"/>
      <p:bldP spid="1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watercoloursforfun.com/Acrylics%20Corner/Blacksmit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39883"/>
            <a:ext cx="9144000" cy="6897883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uno de los momentos de la fragua tiene también un </a:t>
            </a:r>
            <a:r>
              <a:rPr lang="es-ES_tradnl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significado espiritual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www.uoguelph.ca/~rmckitri/research/blacksmith.jpg"/>
          <p:cNvPicPr>
            <a:picLocks noChangeAspect="1" noChangeArrowheads="1"/>
          </p:cNvPicPr>
          <p:nvPr/>
        </p:nvPicPr>
        <p:blipFill>
          <a:blip r:embed="rId4" cstate="print"/>
          <a:srcRect r="1111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fuego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simboliza la experiencia del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de Dios 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calienta, doblega, purifica, </a:t>
            </a:r>
          </a:p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ilumina y cauteriza.</a:t>
            </a:r>
            <a:endParaRPr lang="it-IT" sz="40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2.bp.blogspot.com/_XZmZaDHm_68/SZC5nf6m8wI/AAAAAAAAAm4/WgKXBMJVSuU/S1600-R/amor+en+mantenimiento+continu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4" y="0"/>
            <a:ext cx="9144064" cy="68580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upload.wikimedia.org/wikipedia/commons/8/86/Vecchia_fucina_-_incudine_-_Cerreto_Sannit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9903" cy="6869927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yunque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el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martillo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representan el proceso de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configuración con Cristo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http://www.thedeenshow.com/uploads/thumb/138_jes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77826" name="Picture 2" descr="http://incompiutezza.files.wordpress.com/2009/09/jesus-christ.jpg?w=431&amp;h=390"/>
          <p:cNvPicPr>
            <a:picLocks noChangeAspect="1" noChangeArrowheads="1"/>
          </p:cNvPicPr>
          <p:nvPr/>
        </p:nvPicPr>
        <p:blipFill>
          <a:blip r:embed="rId4" cstate="print"/>
          <a:srcRect t="3906" b="13209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356" name="Picture 4" descr="http://sites.google.com/site/lograrco/ana3.jpg"/>
          <p:cNvPicPr>
            <a:picLocks noChangeAspect="1" noChangeArrowheads="1"/>
          </p:cNvPicPr>
          <p:nvPr/>
        </p:nvPicPr>
        <p:blipFill>
          <a:blip r:embed="rId4" cstate="print"/>
          <a:srcRect r="1072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forma es la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saeta.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ella se alude a la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unción y el envío del Espíritu Santo 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anunciar la buena noticia a los pobres.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farm1.static.flickr.com/24/46155802_50e5dff0c0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http://www.biblia-ortodoxa.ro/wp-content/uploads/2006/12/bibl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3687901"/>
            <a:ext cx="9144000" cy="3170099"/>
          </a:xfrm>
          <a:prstGeom prst="rect">
            <a:avLst/>
          </a:prstGeom>
          <a:solidFill>
            <a:srgbClr val="CC3300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uno de estos momentos se denomina a partir de dos palabras latinas extraídas de los </a:t>
            </a:r>
            <a:r>
              <a:rPr lang="es-ES_tradnl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textos de la Escritura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jugaron un papel relevante en el </a:t>
            </a:r>
          </a:p>
          <a:p>
            <a:pPr algn="ctr"/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camino espiritual de </a:t>
            </a:r>
            <a:r>
              <a:rPr lang="es-ES_tradnl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Claret</a:t>
            </a:r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bizkaia.net/Home2/Archivos/DPTO4/Noticias/Imagenes/782_POBAL%202.%20Fragua%202.jpg"/>
          <p:cNvPicPr>
            <a:picLocks noChangeAspect="1" noChangeArrowheads="1"/>
          </p:cNvPicPr>
          <p:nvPr/>
        </p:nvPicPr>
        <p:blipFill>
          <a:blip r:embed="rId4" cstate="print"/>
          <a:srcRect r="1134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85720" y="785794"/>
            <a:ext cx="857256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0.</a:t>
            </a:r>
            <a:r>
              <a:rPr lang="it-IT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QUID </a:t>
            </a:r>
            <a:r>
              <a:rPr lang="it-IT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PRODEST</a:t>
            </a:r>
            <a:r>
              <a:rPr lang="it-IT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it-IT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(Mt 16,26)</a:t>
            </a:r>
          </a:p>
          <a:p>
            <a:pPr algn="ctr"/>
            <a:r>
              <a:rPr lang="it-IT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QUID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enim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PRODEST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homini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si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mundum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universum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lucretur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animae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vero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suae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detrimentum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patiatur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r>
              <a:rPr lang="it-IT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¿De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qué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aprovecha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hombre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ganar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mundo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entero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si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arruina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su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endParaRPr lang="it-IT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www.fotografx.biz/ALTER/galleries/people/blacksmith.jpg"/>
          <p:cNvPicPr>
            <a:picLocks noChangeAspect="1" noChangeArrowheads="1"/>
          </p:cNvPicPr>
          <p:nvPr/>
        </p:nvPicPr>
        <p:blipFill>
          <a:blip r:embed="rId4" cstate="print"/>
          <a:srcRect t="21000" b="4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28596" y="428604"/>
            <a:ext cx="821537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r>
              <a:rPr lang="it-IT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PATRIS </a:t>
            </a:r>
            <a:r>
              <a:rPr lang="it-IT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MEI</a:t>
            </a:r>
            <a:r>
              <a:rPr lang="it-IT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it-IT" sz="2800" dirty="0" smtClean="0"/>
              <a:t>(</a:t>
            </a:r>
            <a:r>
              <a:rPr lang="it-IT" sz="2800" dirty="0" err="1" smtClean="0"/>
              <a:t>Lc</a:t>
            </a:r>
            <a:r>
              <a:rPr lang="it-IT" sz="2800" dirty="0" smtClean="0"/>
              <a:t> 2,49)</a:t>
            </a:r>
          </a:p>
          <a:p>
            <a:pPr algn="ctr"/>
            <a:r>
              <a:rPr lang="it-IT" sz="2800" dirty="0" smtClean="0"/>
              <a:t> </a:t>
            </a:r>
          </a:p>
          <a:p>
            <a:pPr algn="ctr"/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ait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ad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illos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Quid est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quod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quaerabatis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Nesciebatis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quia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quae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PATRIS MEI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sunt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oportet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 esse?</a:t>
            </a:r>
          </a:p>
          <a:p>
            <a:pPr algn="ctr"/>
            <a:r>
              <a:rPr lang="it-IT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Entonces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dijo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¿Por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qué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buscabais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algn="ctr"/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¿No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sabíais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debo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ocuparme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asuntos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mi Padre?</a:t>
            </a:r>
          </a:p>
          <a:p>
            <a:pPr algn="ctr"/>
            <a:endParaRPr lang="it-IT" sz="2800" dirty="0"/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lavorazioniinferro.files.wordpress.com/2009/02/img_01161.jpg"/>
          <p:cNvPicPr>
            <a:picLocks noChangeAspect="1" noChangeArrowheads="1"/>
          </p:cNvPicPr>
          <p:nvPr/>
        </p:nvPicPr>
        <p:blipFill>
          <a:blip r:embed="rId4" cstate="print"/>
          <a:srcRect t="521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57158" y="285728"/>
            <a:ext cx="857256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r>
              <a:rPr lang="it-IT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CARITAS</a:t>
            </a:r>
            <a:r>
              <a:rPr lang="it-IT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CHRISTI </a:t>
            </a:r>
          </a:p>
          <a:p>
            <a:pPr algn="ctr"/>
            <a:r>
              <a:rPr lang="it-IT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 </a:t>
            </a:r>
            <a:r>
              <a:rPr lang="it-IT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</a:t>
            </a:r>
            <a:r>
              <a:rPr lang="it-IT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5,14)</a:t>
            </a:r>
          </a:p>
          <a:p>
            <a:pPr algn="ctr"/>
            <a:r>
              <a:rPr lang="it-IT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CARITAS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enim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CHRISTI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urget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</a:t>
            </a:r>
            <a:r>
              <a:rPr lang="it-IT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it-IT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amor de Cristo </a:t>
            </a:r>
            <a:r>
              <a:rPr lang="it-IT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</a:t>
            </a:r>
            <a:r>
              <a:rPr lang="it-IT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impulsa.</a:t>
            </a:r>
          </a:p>
          <a:p>
            <a:pPr algn="ctr"/>
            <a:endParaRPr lang="it-IT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6082" name="Picture 2" descr="http://www.snappdragon.com/images/sundial_cast_iron_armillary.jpg?osCsid=pmmtc55ockvebjqtdfck53aj8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0"/>
            <a:ext cx="4071966" cy="68579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85720" y="214290"/>
            <a:ext cx="8643998" cy="6432530"/>
          </a:xfrm>
          <a:prstGeom prst="rect">
            <a:avLst/>
          </a:prstGeom>
          <a:solidFill>
            <a:srgbClr val="0D0D0D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_tradnl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</a:t>
            </a:r>
            <a:r>
              <a:rPr lang="es-ES_tradnl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SPIRITUS </a:t>
            </a:r>
            <a:r>
              <a:rPr lang="es-ES_tradnl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DOMINI</a:t>
            </a:r>
            <a:r>
              <a:rPr lang="es-ES_tradnl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_tradnl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Lc</a:t>
            </a:r>
            <a: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4,18)</a:t>
            </a:r>
            <a:endParaRPr lang="it-IT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_tradn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it-IT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_tradnl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SPIRITUS DOMINI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me;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propter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quod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unxit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me, evangelizare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pauperibus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misit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me, sanare contritos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corde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praedicare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captivis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remissionem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et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caecis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visum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dimittere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confractos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remissionem,praedicare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annum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Domini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acceptum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et diem </a:t>
            </a:r>
            <a:r>
              <a:rPr lang="es-ES_tradnl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retributionis</a:t>
            </a:r>
            <a:r>
              <a:rPr lang="es-ES_tradnl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24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_tradnl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it-IT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Espíritu del Señor está sobre mí. Él me ha ungido para anunciar la buena nueva a los pobres, para proclamar la libertad a los cautivos y dar la vista a los ciegos; </a:t>
            </a:r>
          </a:p>
          <a:p>
            <a:pPr algn="ctr"/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liberar a los oprimidos y anunciar </a:t>
            </a:r>
          </a:p>
          <a:p>
            <a:pPr algn="ctr"/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año de gracia del Señor.</a:t>
            </a:r>
            <a:endParaRPr lang="it-IT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000232" y="1643050"/>
            <a:ext cx="5072098" cy="4857784"/>
          </a:xfrm>
          <a:prstGeom prst="ellipse">
            <a:avLst/>
          </a:prstGeom>
          <a:noFill/>
          <a:ln w="127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Picture 2" descr="http://www.pe.com/multimedia/slideshow/2009/20091114_blacksmith/images/006BLACKSMITH14ripJ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3143248"/>
            <a:ext cx="2286015" cy="1714512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</p:pic>
      <p:pic>
        <p:nvPicPr>
          <p:cNvPr id="6" name="Picture 2" descr="http://www.jeromegerull.de/fotoblog/the-blacksmith-2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1214422"/>
            <a:ext cx="2428860" cy="1821645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</p:pic>
      <p:pic>
        <p:nvPicPr>
          <p:cNvPr id="8" name="Picture 2" descr="http://www.cowanauctions.com/images/aa619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8" y="3143248"/>
            <a:ext cx="2286016" cy="1714512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</p:pic>
      <p:sp>
        <p:nvSpPr>
          <p:cNvPr id="9" name="Rounded Rectangle 8"/>
          <p:cNvSpPr/>
          <p:nvPr/>
        </p:nvSpPr>
        <p:spPr>
          <a:xfrm>
            <a:off x="3286116" y="4643446"/>
            <a:ext cx="2571768" cy="428628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b="1" dirty="0" smtClean="0">
                <a:solidFill>
                  <a:srgbClr val="FF0000"/>
                </a:solidFill>
                <a:latin typeface="Arial Narrow" pitchFamily="34" charset="0"/>
              </a:rPr>
              <a:t>Quid </a:t>
            </a:r>
            <a:r>
              <a:rPr lang="es-ES_tradnl" sz="3200" b="1" dirty="0" err="1" smtClean="0">
                <a:solidFill>
                  <a:srgbClr val="FF0000"/>
                </a:solidFill>
                <a:latin typeface="Arial Narrow" pitchFamily="34" charset="0"/>
              </a:rPr>
              <a:t>Prodest</a:t>
            </a:r>
            <a:endParaRPr lang="it-IT" sz="32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429388" y="2500306"/>
            <a:ext cx="2714612" cy="500066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b="1" dirty="0" err="1" smtClean="0">
                <a:solidFill>
                  <a:srgbClr val="FF0000"/>
                </a:solidFill>
                <a:latin typeface="Arial Narrow" pitchFamily="34" charset="0"/>
              </a:rPr>
              <a:t>Spiritus</a:t>
            </a:r>
            <a:r>
              <a:rPr lang="es-ES_tradnl" sz="32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s-ES_tradnl" sz="3200" b="1" dirty="0" err="1" smtClean="0">
                <a:solidFill>
                  <a:srgbClr val="FF0000"/>
                </a:solidFill>
                <a:latin typeface="Arial Narrow" pitchFamily="34" charset="0"/>
              </a:rPr>
              <a:t>Domini</a:t>
            </a:r>
            <a:endParaRPr lang="it-IT" sz="32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286116" y="500042"/>
            <a:ext cx="2571768" cy="500090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b="1" dirty="0" smtClean="0">
                <a:solidFill>
                  <a:srgbClr val="FF0000"/>
                </a:solidFill>
                <a:latin typeface="Arial Narrow" pitchFamily="34" charset="0"/>
              </a:rPr>
              <a:t>Caritas Christi</a:t>
            </a:r>
            <a:endParaRPr lang="it-IT" sz="32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0" y="2500306"/>
            <a:ext cx="2000232" cy="500066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b="1" dirty="0" err="1" smtClean="0">
                <a:solidFill>
                  <a:srgbClr val="FF0000"/>
                </a:solidFill>
                <a:latin typeface="Arial Narrow" pitchFamily="34" charset="0"/>
              </a:rPr>
              <a:t>Patris</a:t>
            </a:r>
            <a:r>
              <a:rPr lang="es-ES_tradnl" sz="3200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s-ES_tradnl" sz="3200" b="1" dirty="0" err="1" smtClean="0">
                <a:solidFill>
                  <a:srgbClr val="FF0000"/>
                </a:solidFill>
                <a:latin typeface="Arial Narrow" pitchFamily="34" charset="0"/>
              </a:rPr>
              <a:t>Mei</a:t>
            </a:r>
            <a:endParaRPr lang="it-IT" sz="32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2357422" y="5214950"/>
            <a:ext cx="4357718" cy="1588"/>
          </a:xfrm>
          <a:prstGeom prst="line">
            <a:avLst/>
          </a:prstGeom>
          <a:ln w="76200">
            <a:solidFill>
              <a:srgbClr val="FFFF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3643306" y="5643578"/>
            <a:ext cx="1857388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Isosceles Triangle 15"/>
          <p:cNvSpPr/>
          <p:nvPr/>
        </p:nvSpPr>
        <p:spPr>
          <a:xfrm>
            <a:off x="2428860" y="1428736"/>
            <a:ext cx="4357718" cy="2500330"/>
          </a:xfrm>
          <a:prstGeom prst="triangle">
            <a:avLst/>
          </a:prstGeom>
          <a:noFill/>
          <a:ln w="762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custDataLst>
      <p:tags r:id="rId1"/>
    </p:custDataLst>
  </p:cSld>
  <p:clrMapOvr>
    <a:masterClrMapping/>
  </p:clrMapOvr>
  <p:transition spd="slow" advTm="3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  <p:bldP spid="11" grpId="0" animBg="1"/>
      <p:bldP spid="12" grpId="0" animBg="1"/>
      <p:bldP spid="15" grpId="0" animBg="1"/>
      <p:bldP spid="1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claret.org/espiritualidad/imagenes/FRAGUA.1.JPG?0.3508957676632147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0"/>
            <a:ext cx="4700847" cy="6858000"/>
          </a:xfrm>
          <a:prstGeom prst="rect">
            <a:avLst/>
          </a:prstGeom>
          <a:noFill/>
        </p:spPr>
      </p:pic>
      <p:pic>
        <p:nvPicPr>
          <p:cNvPr id="5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2214546" cy="1660910"/>
          </a:xfrm>
          <a:prstGeom prst="rect">
            <a:avLst/>
          </a:prstGeom>
          <a:noFill/>
        </p:spPr>
      </p:pic>
      <p:pic>
        <p:nvPicPr>
          <p:cNvPr id="6" name="Picture 2" descr="bench of punche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643050"/>
            <a:ext cx="2214546" cy="1785950"/>
          </a:xfrm>
          <a:prstGeom prst="rect">
            <a:avLst/>
          </a:prstGeom>
          <a:noFill/>
        </p:spPr>
      </p:pic>
      <p:pic>
        <p:nvPicPr>
          <p:cNvPr id="7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429000"/>
            <a:ext cx="2214546" cy="1660910"/>
          </a:xfrm>
          <a:prstGeom prst="rect">
            <a:avLst/>
          </a:prstGeom>
          <a:noFill/>
        </p:spPr>
      </p:pic>
      <p:pic>
        <p:nvPicPr>
          <p:cNvPr id="8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1714488"/>
            <a:ext cx="2214546" cy="1660910"/>
          </a:xfrm>
          <a:prstGeom prst="rect">
            <a:avLst/>
          </a:prstGeom>
          <a:noFill/>
        </p:spPr>
      </p:pic>
      <p:pic>
        <p:nvPicPr>
          <p:cNvPr id="9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29454" y="5143512"/>
            <a:ext cx="2214546" cy="1714488"/>
          </a:xfrm>
          <a:prstGeom prst="rect">
            <a:avLst/>
          </a:prstGeom>
          <a:noFill/>
        </p:spPr>
      </p:pic>
      <p:pic>
        <p:nvPicPr>
          <p:cNvPr id="10" name="Picture 2" descr="bench of punche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0"/>
            <a:ext cx="2214546" cy="1785926"/>
          </a:xfrm>
          <a:prstGeom prst="rect">
            <a:avLst/>
          </a:prstGeom>
          <a:noFill/>
        </p:spPr>
      </p:pic>
      <p:pic>
        <p:nvPicPr>
          <p:cNvPr id="11" name="Picture 2" descr="bench of punche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3357562"/>
            <a:ext cx="2214546" cy="1785950"/>
          </a:xfrm>
          <a:prstGeom prst="rect">
            <a:avLst/>
          </a:prstGeom>
          <a:noFill/>
        </p:spPr>
      </p:pic>
      <p:pic>
        <p:nvPicPr>
          <p:cNvPr id="12" name="Picture 2" descr="bench of punche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5143513"/>
            <a:ext cx="2214546" cy="1714488"/>
          </a:xfrm>
          <a:prstGeom prst="rect">
            <a:avLst/>
          </a:prstGeom>
          <a:noFill/>
        </p:spPr>
      </p:pic>
      <p:cxnSp>
        <p:nvCxnSpPr>
          <p:cNvPr id="15" name="Straight Connector 14"/>
          <p:cNvCxnSpPr/>
          <p:nvPr/>
        </p:nvCxnSpPr>
        <p:spPr>
          <a:xfrm rot="5400000">
            <a:off x="-1213660" y="3428206"/>
            <a:ext cx="6858000" cy="1588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5400000">
            <a:off x="3429810" y="3428206"/>
            <a:ext cx="6858000" cy="1588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0" y="5000636"/>
            <a:ext cx="9144000" cy="1285884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Fragua es también un itinerario </a:t>
            </a:r>
            <a:r>
              <a:rPr lang="es-ES_tradnl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cordimariano</a:t>
            </a:r>
            <a:endParaRPr lang="it-IT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Gracias os doy oh Madre.wav">
            <a:hlinkClick r:id="" action="ppaction://media"/>
          </p:cNvPr>
          <p:cNvPicPr>
            <a:picLocks noRot="1" noChangeAspect="1"/>
          </p:cNvPicPr>
          <p:nvPr>
            <a:wavAudioFile r:embed="rId2" name="Gracias os doy oh Madre.wav"/>
          </p:nvPr>
        </p:nvPicPr>
        <p:blipFill>
          <a:blip r:embed="rId10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637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6" showWhenStopped="0"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1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6" name="Picture 2" descr="http://parroquiacorma.files.wordpress.com/2008/05/comunidad-parroquial-familia1.jpg"/>
          <p:cNvPicPr>
            <a:picLocks noChangeAspect="1" noChangeArrowheads="1"/>
          </p:cNvPicPr>
          <p:nvPr/>
        </p:nvPicPr>
        <p:blipFill>
          <a:blip r:embed="rId4" cstate="print"/>
          <a:srcRect r="127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214818"/>
            <a:ext cx="9144000" cy="2071702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“Vos, Madre mía, ¿qué gracias os podré dar por haberme </a:t>
            </a:r>
            <a:r>
              <a:rPr lang="es-E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preservado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la muerte sacándome del mar?” </a:t>
            </a:r>
            <a:endParaRPr lang="it-IT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571480"/>
            <a:ext cx="9144000" cy="1500198"/>
          </a:xfrm>
          <a:prstGeom prst="rect">
            <a:avLst/>
          </a:prstGeom>
          <a:solidFill>
            <a:srgbClr val="4F81BD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MARÍA PROTECTORA</a:t>
            </a:r>
          </a:p>
          <a:p>
            <a:pPr algn="ctr"/>
            <a:r>
              <a:rPr lang="es-ES_tradnl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(Quid </a:t>
            </a:r>
            <a:r>
              <a:rPr lang="es-ES_tradnl" sz="44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Prodest</a:t>
            </a:r>
            <a:r>
              <a:rPr lang="es-ES_tradnl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it-IT" sz="4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cmfapostolado.org/IMG/jpg/corazonmariaea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0"/>
            <a:ext cx="4714908" cy="6858000"/>
          </a:xfrm>
          <a:prstGeom prst="rect">
            <a:avLst/>
          </a:prstGeom>
          <a:noFill/>
        </p:spPr>
      </p:pic>
      <p:pic>
        <p:nvPicPr>
          <p:cNvPr id="7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214546" cy="1660910"/>
          </a:xfrm>
          <a:prstGeom prst="rect">
            <a:avLst/>
          </a:prstGeom>
          <a:noFill/>
        </p:spPr>
      </p:pic>
      <p:pic>
        <p:nvPicPr>
          <p:cNvPr id="8" name="Picture 2" descr="bench of punch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643050"/>
            <a:ext cx="2214546" cy="1785950"/>
          </a:xfrm>
          <a:prstGeom prst="rect">
            <a:avLst/>
          </a:prstGeom>
          <a:noFill/>
        </p:spPr>
      </p:pic>
      <p:pic>
        <p:nvPicPr>
          <p:cNvPr id="9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29000"/>
            <a:ext cx="2214546" cy="1660910"/>
          </a:xfrm>
          <a:prstGeom prst="rect">
            <a:avLst/>
          </a:prstGeom>
          <a:noFill/>
        </p:spPr>
      </p:pic>
      <p:pic>
        <p:nvPicPr>
          <p:cNvPr id="10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1714488"/>
            <a:ext cx="2214546" cy="1660910"/>
          </a:xfrm>
          <a:prstGeom prst="rect">
            <a:avLst/>
          </a:prstGeom>
          <a:noFill/>
        </p:spPr>
      </p:pic>
      <p:pic>
        <p:nvPicPr>
          <p:cNvPr id="11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5143512"/>
            <a:ext cx="2214546" cy="1714488"/>
          </a:xfrm>
          <a:prstGeom prst="rect">
            <a:avLst/>
          </a:prstGeom>
          <a:noFill/>
        </p:spPr>
      </p:pic>
      <p:pic>
        <p:nvPicPr>
          <p:cNvPr id="12" name="Picture 2" descr="bench of punch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0"/>
            <a:ext cx="2214546" cy="1785926"/>
          </a:xfrm>
          <a:prstGeom prst="rect">
            <a:avLst/>
          </a:prstGeom>
          <a:noFill/>
        </p:spPr>
      </p:pic>
      <p:pic>
        <p:nvPicPr>
          <p:cNvPr id="13" name="Picture 2" descr="bench of punch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3357562"/>
            <a:ext cx="2214546" cy="1785950"/>
          </a:xfrm>
          <a:prstGeom prst="rect">
            <a:avLst/>
          </a:prstGeom>
          <a:noFill/>
        </p:spPr>
      </p:pic>
      <p:pic>
        <p:nvPicPr>
          <p:cNvPr id="14" name="Picture 2" descr="bench of punche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143513"/>
            <a:ext cx="2214546" cy="1714488"/>
          </a:xfrm>
          <a:prstGeom prst="rect">
            <a:avLst/>
          </a:prstGeom>
          <a:noFill/>
        </p:spPr>
      </p:pic>
      <p:cxnSp>
        <p:nvCxnSpPr>
          <p:cNvPr id="17" name="Straight Connector 16"/>
          <p:cNvCxnSpPr/>
          <p:nvPr/>
        </p:nvCxnSpPr>
        <p:spPr>
          <a:xfrm rot="5400000">
            <a:off x="-1213660" y="3428206"/>
            <a:ext cx="6858000" cy="1588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3501248" y="3428206"/>
            <a:ext cx="6858000" cy="1588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0" y="571480"/>
            <a:ext cx="9144000" cy="1500198"/>
          </a:xfrm>
          <a:prstGeom prst="rect">
            <a:avLst/>
          </a:prstGeom>
          <a:solidFill>
            <a:srgbClr val="4F81BD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MARÍA, CORAZÓN DE MADRE</a:t>
            </a:r>
          </a:p>
          <a:p>
            <a:pPr algn="ctr"/>
            <a:r>
              <a:rPr lang="es-ES_tradnl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_tradnl" sz="44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Patris</a:t>
            </a:r>
            <a:r>
              <a:rPr lang="es-ES_tradnl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4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Mei</a:t>
            </a:r>
            <a:r>
              <a:rPr lang="es-ES_tradnl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it-IT" sz="4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4286256"/>
            <a:ext cx="9144000" cy="2000264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“¡Oh, Corazón de María, </a:t>
            </a:r>
            <a:r>
              <a:rPr lang="es-E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fragua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instrumento del amor, enciéndeme en el amor de Dios y del prójimo!”</a:t>
            </a:r>
            <a:endParaRPr lang="it-IT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5429264"/>
            <a:ext cx="9144000" cy="857256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es-ES_tradnl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comunidad</a:t>
            </a:r>
            <a:endParaRPr lang="it-IT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6002" name="Picture 2" descr="http://comunitagaggio.it/photogallery/cerezo/Maria_Magnificat/Mino_Cerezo_files/Media/12Luciara_La_Trinidad/12Luciara_La_Trinidad.jpg?disposition=downloa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571480"/>
            <a:ext cx="9144000" cy="1500198"/>
          </a:xfrm>
          <a:prstGeom prst="rect">
            <a:avLst/>
          </a:prstGeom>
          <a:solidFill>
            <a:srgbClr val="4F81BD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MARÍA, DISCÍPULA Y FORMADORA</a:t>
            </a:r>
          </a:p>
          <a:p>
            <a:pPr algn="ctr"/>
            <a:r>
              <a:rPr lang="es-ES_tradnl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(Caritas Christi)</a:t>
            </a:r>
            <a:endParaRPr lang="it-IT" sz="4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4286256"/>
            <a:ext cx="9144000" cy="2000264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“Bien sabéis que soy hijo y ministro vuestro, formado por Vos misma en la </a:t>
            </a:r>
            <a:r>
              <a:rPr lang="es-E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fragua 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vuestra misericordia y amor.” </a:t>
            </a:r>
            <a:endParaRPr lang="it-IT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0" name="Picture 2" descr="http://comunitagaggio.it/photogallery/cerezo/maria_pentecoste/Mino_Cerezo_files/Media/03maria_pentecoste/03maria_pentecoste.jpg?disposition=download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/>
          <a:stretch>
            <a:fillRect/>
          </a:stretch>
        </p:blipFill>
        <p:spPr bwMode="auto">
          <a:xfrm>
            <a:off x="2214546" y="0"/>
            <a:ext cx="4714908" cy="6858000"/>
          </a:xfrm>
          <a:prstGeom prst="rect">
            <a:avLst/>
          </a:prstGeom>
          <a:noFill/>
        </p:spPr>
      </p:pic>
      <p:pic>
        <p:nvPicPr>
          <p:cNvPr id="8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214546" cy="1660910"/>
          </a:xfrm>
          <a:prstGeom prst="rect">
            <a:avLst/>
          </a:prstGeom>
          <a:noFill/>
        </p:spPr>
      </p:pic>
      <p:pic>
        <p:nvPicPr>
          <p:cNvPr id="9" name="Picture 2" descr="bench of punch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643050"/>
            <a:ext cx="2214546" cy="1785950"/>
          </a:xfrm>
          <a:prstGeom prst="rect">
            <a:avLst/>
          </a:prstGeom>
          <a:noFill/>
        </p:spPr>
      </p:pic>
      <p:pic>
        <p:nvPicPr>
          <p:cNvPr id="10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29000"/>
            <a:ext cx="2214546" cy="1660910"/>
          </a:xfrm>
          <a:prstGeom prst="rect">
            <a:avLst/>
          </a:prstGeom>
          <a:noFill/>
        </p:spPr>
      </p:pic>
      <p:pic>
        <p:nvPicPr>
          <p:cNvPr id="11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1714488"/>
            <a:ext cx="2214546" cy="1660910"/>
          </a:xfrm>
          <a:prstGeom prst="rect">
            <a:avLst/>
          </a:prstGeom>
          <a:noFill/>
        </p:spPr>
      </p:pic>
      <p:pic>
        <p:nvPicPr>
          <p:cNvPr id="12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5143512"/>
            <a:ext cx="2214546" cy="1714488"/>
          </a:xfrm>
          <a:prstGeom prst="rect">
            <a:avLst/>
          </a:prstGeom>
          <a:noFill/>
        </p:spPr>
      </p:pic>
      <p:pic>
        <p:nvPicPr>
          <p:cNvPr id="13" name="Picture 2" descr="bench of punch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0"/>
            <a:ext cx="2214546" cy="1785926"/>
          </a:xfrm>
          <a:prstGeom prst="rect">
            <a:avLst/>
          </a:prstGeom>
          <a:noFill/>
        </p:spPr>
      </p:pic>
      <p:pic>
        <p:nvPicPr>
          <p:cNvPr id="14" name="Picture 2" descr="bench of punch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3357562"/>
            <a:ext cx="2214546" cy="1785950"/>
          </a:xfrm>
          <a:prstGeom prst="rect">
            <a:avLst/>
          </a:prstGeom>
          <a:noFill/>
        </p:spPr>
      </p:pic>
      <p:pic>
        <p:nvPicPr>
          <p:cNvPr id="15" name="Picture 2" descr="bench of punche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143513"/>
            <a:ext cx="2214546" cy="1714488"/>
          </a:xfrm>
          <a:prstGeom prst="rect">
            <a:avLst/>
          </a:prstGeom>
          <a:noFill/>
        </p:spPr>
      </p:pic>
      <p:cxnSp>
        <p:nvCxnSpPr>
          <p:cNvPr id="19" name="Straight Connector 18"/>
          <p:cNvCxnSpPr/>
          <p:nvPr/>
        </p:nvCxnSpPr>
        <p:spPr>
          <a:xfrm rot="5400000">
            <a:off x="3500454" y="3429000"/>
            <a:ext cx="6858000" cy="1588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rot="5400000">
            <a:off x="-1213660" y="3428206"/>
            <a:ext cx="6858000" cy="1588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0" y="571480"/>
            <a:ext cx="9144000" cy="1500198"/>
          </a:xfrm>
          <a:prstGeom prst="rect">
            <a:avLst/>
          </a:prstGeom>
          <a:solidFill>
            <a:srgbClr val="4F81BD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MARÍA, DIRECTORA DE LA MISIÓN</a:t>
            </a:r>
          </a:p>
          <a:p>
            <a:pPr algn="ctr"/>
            <a:r>
              <a:rPr lang="es-ES_tradnl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_tradnl" sz="44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Spiritus</a:t>
            </a:r>
            <a:r>
              <a:rPr lang="es-ES_tradnl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44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Domini</a:t>
            </a:r>
            <a:r>
              <a:rPr lang="es-ES_tradnl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it-IT" sz="4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0" y="4357694"/>
            <a:ext cx="9144000" cy="1643074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“Soy como una </a:t>
            </a:r>
            <a:r>
              <a:rPr lang="es-E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saeta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puesta en tu mano poderosa. Lánzame, Madre mía”</a:t>
            </a:r>
            <a:endParaRPr lang="it-IT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claret.org/espiritualidad/imagenes/FRAGUA.1.JPG?0.3508957676632147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3153" y="0"/>
            <a:ext cx="4700847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0"/>
            <a:ext cx="4429124" cy="6858000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s-ES" sz="2000" b="1" dirty="0" smtClean="0"/>
              <a:t>Oh Virgen y Madre de Dios,</a:t>
            </a:r>
          </a:p>
          <a:p>
            <a:pPr lvl="1"/>
            <a:r>
              <a:rPr lang="es-ES" sz="2000" b="1" dirty="0" smtClean="0"/>
              <a:t>bien sabes que somos hijos </a:t>
            </a:r>
          </a:p>
          <a:p>
            <a:pPr lvl="1"/>
            <a:r>
              <a:rPr lang="es-ES" sz="2000" b="1" dirty="0" smtClean="0"/>
              <a:t>y ministros tuyos,</a:t>
            </a:r>
          </a:p>
          <a:p>
            <a:pPr lvl="1"/>
            <a:r>
              <a:rPr lang="es-ES" sz="2000" b="1" dirty="0" smtClean="0"/>
              <a:t>formados por Ti misma</a:t>
            </a:r>
          </a:p>
          <a:p>
            <a:pPr lvl="1"/>
            <a:r>
              <a:rPr lang="es-ES" sz="2000" b="1" dirty="0" smtClean="0"/>
              <a:t>en la </a:t>
            </a:r>
            <a:r>
              <a:rPr lang="es-ES" sz="2000" b="1" dirty="0" smtClean="0">
                <a:solidFill>
                  <a:srgbClr val="FFFF00"/>
                </a:solidFill>
              </a:rPr>
              <a:t>fragua</a:t>
            </a:r>
            <a:r>
              <a:rPr lang="es-ES" sz="2000" b="1" dirty="0" smtClean="0"/>
              <a:t> de tu misericordia </a:t>
            </a:r>
          </a:p>
          <a:p>
            <a:pPr lvl="1"/>
            <a:r>
              <a:rPr lang="es-ES" sz="2000" b="1" dirty="0" smtClean="0"/>
              <a:t>y amor.</a:t>
            </a:r>
          </a:p>
          <a:p>
            <a:pPr lvl="1"/>
            <a:r>
              <a:rPr lang="es-ES" sz="2000" b="1" dirty="0" smtClean="0"/>
              <a:t>Somos como una </a:t>
            </a:r>
            <a:r>
              <a:rPr lang="es-ES" sz="2000" b="1" dirty="0" smtClean="0">
                <a:solidFill>
                  <a:srgbClr val="FFFF00"/>
                </a:solidFill>
              </a:rPr>
              <a:t>saeta</a:t>
            </a:r>
          </a:p>
          <a:p>
            <a:pPr lvl="1"/>
            <a:r>
              <a:rPr lang="es-ES" sz="2000" b="1" dirty="0" smtClean="0"/>
              <a:t>puesta en tu mano poderosa.</a:t>
            </a:r>
          </a:p>
          <a:p>
            <a:pPr lvl="1"/>
            <a:r>
              <a:rPr lang="es-ES" sz="2000" b="1" dirty="0" smtClean="0"/>
              <a:t>Lánzanos, madre nuestra,</a:t>
            </a:r>
          </a:p>
          <a:p>
            <a:pPr lvl="1"/>
            <a:r>
              <a:rPr lang="es-ES" sz="2000" b="1" dirty="0" smtClean="0"/>
              <a:t>contra todo lo que se opone </a:t>
            </a:r>
          </a:p>
          <a:p>
            <a:pPr lvl="1"/>
            <a:r>
              <a:rPr lang="es-ES" sz="2000" b="1" dirty="0" smtClean="0"/>
              <a:t>al Reino de Dios.</a:t>
            </a:r>
          </a:p>
          <a:p>
            <a:pPr lvl="1"/>
            <a:r>
              <a:rPr lang="es-ES" sz="2000" b="1" dirty="0" smtClean="0"/>
              <a:t>Confiados en tu protección,</a:t>
            </a:r>
          </a:p>
          <a:p>
            <a:pPr lvl="1"/>
            <a:r>
              <a:rPr lang="es-ES" sz="2000" b="1" dirty="0" smtClean="0"/>
              <a:t>emprendemos el anuncio</a:t>
            </a:r>
          </a:p>
          <a:p>
            <a:pPr lvl="1"/>
            <a:r>
              <a:rPr lang="es-ES" sz="2000" b="1" dirty="0" smtClean="0"/>
              <a:t>del evangelio</a:t>
            </a:r>
          </a:p>
          <a:p>
            <a:pPr lvl="1"/>
            <a:r>
              <a:rPr lang="es-ES" sz="2000" b="1" dirty="0" smtClean="0"/>
              <a:t>sin más armas que la Palabra,</a:t>
            </a:r>
          </a:p>
          <a:p>
            <a:pPr lvl="1"/>
            <a:r>
              <a:rPr lang="es-ES" sz="2000" b="1" dirty="0" smtClean="0"/>
              <a:t>sin más títulos que el de Hijos</a:t>
            </a:r>
          </a:p>
          <a:p>
            <a:pPr lvl="1"/>
            <a:r>
              <a:rPr lang="es-ES" sz="2000" b="1" dirty="0" smtClean="0"/>
              <a:t>de tu Inmaculado Corazón.</a:t>
            </a:r>
          </a:p>
          <a:p>
            <a:pPr lvl="1"/>
            <a:r>
              <a:rPr lang="es-ES" sz="2000" b="1" dirty="0" smtClean="0"/>
              <a:t>Comparte con nosotros el sendero</a:t>
            </a:r>
          </a:p>
          <a:p>
            <a:pPr lvl="1"/>
            <a:r>
              <a:rPr lang="es-ES" sz="2000" b="1" dirty="0" smtClean="0"/>
              <a:t>y danos tu alegría y tu fidelidad.</a:t>
            </a:r>
          </a:p>
          <a:p>
            <a:pPr lvl="1"/>
            <a:r>
              <a:rPr lang="es-ES" sz="2000" b="1" dirty="0" smtClean="0"/>
              <a:t>Tuya, Madre, será la victoria.</a:t>
            </a:r>
          </a:p>
          <a:p>
            <a:pPr lvl="1"/>
            <a:r>
              <a:rPr lang="es-ES" sz="2000" b="1" dirty="0" smtClean="0"/>
              <a:t>Amén.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5720" y="285728"/>
            <a:ext cx="40719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sz="2000" dirty="0"/>
          </a:p>
        </p:txBody>
      </p:sp>
    </p:spTree>
    <p:custDataLst>
      <p:tags r:id="rId1"/>
    </p:custDataLst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resepenapoletano.it/shopping/presepenapoletano/art19/fabbro.jpg"/>
          <p:cNvPicPr>
            <a:picLocks noChangeAspect="1" noChangeArrowheads="1"/>
          </p:cNvPicPr>
          <p:nvPr/>
        </p:nvPicPr>
        <p:blipFill>
          <a:blip r:embed="rId5" cstate="print"/>
          <a:srcRect r="197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3500438"/>
            <a:ext cx="9144000" cy="2554545"/>
          </a:xfrm>
          <a:prstGeom prst="rect">
            <a:avLst/>
          </a:prstGeom>
          <a:solidFill>
            <a:srgbClr val="996633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¿Qué es la fragua    </a:t>
            </a:r>
            <a:r>
              <a:rPr lang="es-ES_tradnl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en la vida cotidiana</a:t>
            </a:r>
            <a:r>
              <a:rPr lang="es-ES_tradnl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?</a:t>
            </a:r>
            <a:endParaRPr lang="it-IT" sz="8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ple Chancery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4678" y="0"/>
            <a:ext cx="2643206" cy="3154710"/>
          </a:xfrm>
          <a:prstGeom prst="rect">
            <a:avLst/>
          </a:prstGeom>
          <a:solidFill>
            <a:srgbClr val="996633">
              <a:alpha val="47843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19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it-IT" sz="199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cini. Allegro con brio.wav">
            <a:hlinkClick r:id="" action="ppaction://media"/>
          </p:cNvPr>
          <p:cNvPicPr>
            <a:picLocks noRot="1" noChangeAspect="1"/>
          </p:cNvPicPr>
          <p:nvPr>
            <a:wavAudioFile r:embed="rId2" name="Piccini. Allegro con brio.wav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481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5"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animBg="1"/>
      <p:bldP spid="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deforestlondon.files.wordpress.com/2010/02/img_061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429264"/>
            <a:ext cx="9144000" cy="857256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un itinerario espiritual claretiano</a:t>
            </a:r>
            <a:endParaRPr lang="it-IT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84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4" name="Picture 6" descr="http://www.digitalapoptosis.com/archives/miscellaneous/Books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1" y="0"/>
            <a:ext cx="8929719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286256"/>
            <a:ext cx="9144000" cy="2000264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es un curso de actualización bíblica, teológica, litúrgica, pastoral,</a:t>
            </a:r>
          </a:p>
          <a:p>
            <a:pPr algn="ctr"/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moral o espiritual.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0290" name="Picture 2" descr="http://l.yimg.com/g/images/spaceball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140292" name="Picture 4" descr="http://l.yimg.com/g/images/spaceball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889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rete.comuni-italiani.it/blog/wp-content/uploads/2008/09/forgia.jpg"/>
          <p:cNvPicPr>
            <a:picLocks noChangeAspect="1" noChangeArrowheads="1"/>
          </p:cNvPicPr>
          <p:nvPr/>
        </p:nvPicPr>
        <p:blipFill>
          <a:blip r:embed="rId4" cstate="print"/>
          <a:srcRect t="19735" b="2589"/>
          <a:stretch>
            <a:fillRect/>
          </a:stretch>
        </p:blipFill>
        <p:spPr bwMode="auto">
          <a:xfrm>
            <a:off x="0" y="0"/>
            <a:ext cx="9204896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357694"/>
            <a:ext cx="9144000" cy="1928826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una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experiencia de renovación.</a:t>
            </a:r>
          </a:p>
          <a:p>
            <a:pPr algn="ctr"/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más importante es el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proceso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transformación personal.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89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commondatastorage.googleapis.com/static.panoramio.com/photos/original/62592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429264"/>
            <a:ext cx="9144000" cy="857256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Hecho personalmente</a:t>
            </a:r>
            <a:endParaRPr lang="it-IT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37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liveinthephilippines.com/content/wp-content/uploads/2009/09/happy_filipino-1-of-1.jpg"/>
          <p:cNvPicPr>
            <a:picLocks noChangeAspect="1" noChangeArrowheads="1"/>
          </p:cNvPicPr>
          <p:nvPr/>
        </p:nvPicPr>
        <p:blipFill>
          <a:blip r:embed="rId4" cstate="print"/>
          <a:srcRect t="8834" b="24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429264"/>
            <a:ext cx="9144000" cy="857256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comunidad</a:t>
            </a:r>
            <a:endParaRPr lang="it-IT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37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http://kmaconsults.com/images/cloc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9168447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4786322"/>
            <a:ext cx="9144000" cy="1500198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día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un tiempo de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lectura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reflexión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“</a:t>
            </a:r>
            <a:r>
              <a:rPr lang="es-ES_tradnl" sz="4400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lectio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divina”.</a:t>
            </a:r>
            <a:endParaRPr lang="it-IT" sz="44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75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http://www.2011calendar.org/2011-calendar-80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9651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4786322"/>
            <a:ext cx="9144000" cy="1500198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un tiempo para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compartir 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celebrar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la propia comunidad.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4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58" name="Picture 2" descr="http://www.bodas.net/emp/fotos/2/3/2/0/Monasterio.gif"/>
          <p:cNvPicPr>
            <a:picLocks noChangeAspect="1" noChangeArrowheads="1"/>
          </p:cNvPicPr>
          <p:nvPr/>
        </p:nvPicPr>
        <p:blipFill>
          <a:blip r:embed="rId4" cstate="print"/>
          <a:srcRect r="18646"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4214818"/>
            <a:ext cx="9144000" cy="2071702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año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unos días de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ejercicios espirituales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sobre el núcleo anual y la posibilidad de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“experiencias fuertes”.</a:t>
            </a:r>
            <a:endParaRPr lang="it-IT" sz="44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56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58050" name="Picture 2" descr="http://www.deuter.com/en/products/productimg/AircontactPRO_d5_07_rdax_1000x1000_1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-16"/>
            <a:ext cx="6858016" cy="6858016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0" y="2928934"/>
            <a:ext cx="9144000" cy="3357586"/>
          </a:xfrm>
          <a:prstGeom prst="rect">
            <a:avLst/>
          </a:prstGeom>
          <a:solidFill>
            <a:srgbClr val="C00000">
              <a:alpha val="3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se trata de añadir nada </a:t>
            </a:r>
          </a:p>
          <a:p>
            <a:pPr algn="ctr"/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nuestros dinamismos ordinarios </a:t>
            </a:r>
          </a:p>
          <a:p>
            <a:pPr algn="ctr"/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crecimiento espiritual, sino de darles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vigor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una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nueva orientación,</a:t>
            </a:r>
          </a:p>
          <a:p>
            <a:pPr algn="ctr"/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 el método de la Fragua.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campusministry.georgetown.edu/images/catholicretreats/lam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5264"/>
            <a:ext cx="9144000" cy="6951414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429264"/>
            <a:ext cx="9144000" cy="857256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vida cotidiana</a:t>
            </a:r>
            <a:endParaRPr lang="it-IT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42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2" name="Picture 4" descr="http://bligoo.com/media/users/0/41469/images/montemaragosto%200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3643314"/>
            <a:ext cx="9144000" cy="2643206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 cotidiana 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la Galilea donde encontramos al Señor Resucitado: la oración, la comunidad, el trabajo pastoral, los amigos, el descanso …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colombiabuena.com/wp-content/uploads/2010/02/2693799074_4dfa7ec696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3643314"/>
            <a:ext cx="9144000" cy="2643206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Necesitamos experiencias de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ruptura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de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continuidad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La Fragua en la vida cotidiana subraya la presencia de Dios en la trama de cada día.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chemeClr val="tx1"/>
              </a:solidFill>
            </a:endParaRPr>
          </a:p>
        </p:txBody>
      </p:sp>
      <p:pic>
        <p:nvPicPr>
          <p:cNvPr id="79874" name="Picture 2" descr="http://family-centered.com/life/wp-content/uploads/lical9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-32958"/>
            <a:ext cx="6929454" cy="6890958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429264"/>
            <a:ext cx="9144000" cy="857256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Acompasado con el año litúrgico</a:t>
            </a:r>
            <a:endParaRPr lang="it-IT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98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chemeClr val="tx1"/>
              </a:solidFill>
            </a:endParaRPr>
          </a:p>
        </p:txBody>
      </p:sp>
      <p:pic>
        <p:nvPicPr>
          <p:cNvPr id="139268" name="Picture 4" descr="http://upload.wikimedia.org/wikipedia/commons/5/59/Cristo_Redentor_R%C3%ADo_de_Janei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0" y="4286256"/>
            <a:ext cx="9144000" cy="2000264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liturgia revivimos íntegro, </a:t>
            </a:r>
          </a:p>
          <a:p>
            <a:pPr algn="ctr"/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lo largo del año, </a:t>
            </a:r>
          </a:p>
          <a:p>
            <a:pPr algn="ctr"/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el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misterio de Cristo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98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mnstate.edu/sci/BS%20Ampad%20Pocket%20notebooks%20larg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285720" y="928670"/>
            <a:ext cx="8501122" cy="571504"/>
          </a:xfrm>
          <a:prstGeom prst="rect">
            <a:avLst/>
          </a:prstGeom>
          <a:solidFill>
            <a:srgbClr val="CC00CC">
              <a:alpha val="54118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Adviento</a:t>
            </a:r>
            <a:endParaRPr lang="it-IT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5720" y="1571612"/>
            <a:ext cx="8501122" cy="571504"/>
          </a:xfrm>
          <a:prstGeom prst="rect">
            <a:avLst/>
          </a:prstGeom>
          <a:solidFill>
            <a:srgbClr val="FFFF00">
              <a:alpha val="54118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Navidad</a:t>
            </a:r>
            <a:endParaRPr lang="it-IT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85720" y="2214554"/>
            <a:ext cx="8501122" cy="571504"/>
          </a:xfrm>
          <a:prstGeom prst="rect">
            <a:avLst/>
          </a:prstGeom>
          <a:solidFill>
            <a:srgbClr val="00B050">
              <a:alpha val="5019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Tiempo Ordinario I</a:t>
            </a:r>
            <a:endParaRPr lang="it-IT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5720" y="2857496"/>
            <a:ext cx="8501122" cy="571504"/>
          </a:xfrm>
          <a:prstGeom prst="rect">
            <a:avLst/>
          </a:prstGeom>
          <a:solidFill>
            <a:srgbClr val="CC00CC">
              <a:alpha val="54118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Cuaresma</a:t>
            </a:r>
            <a:endParaRPr lang="it-IT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5720" y="3500438"/>
            <a:ext cx="8501122" cy="571504"/>
          </a:xfrm>
          <a:prstGeom prst="rect">
            <a:avLst/>
          </a:prstGeom>
          <a:solidFill>
            <a:srgbClr val="FFFF00">
              <a:alpha val="54118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Pascua</a:t>
            </a:r>
            <a:endParaRPr lang="it-IT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5720" y="4143380"/>
            <a:ext cx="8501122" cy="571504"/>
          </a:xfrm>
          <a:prstGeom prst="rect">
            <a:avLst/>
          </a:prstGeom>
          <a:solidFill>
            <a:srgbClr val="00B050">
              <a:alpha val="5019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Tiempo Ordinario II</a:t>
            </a:r>
            <a:endParaRPr lang="it-IT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85720" y="4786322"/>
            <a:ext cx="8501122" cy="571504"/>
          </a:xfrm>
          <a:prstGeom prst="rect">
            <a:avLst/>
          </a:prstGeom>
          <a:solidFill>
            <a:srgbClr val="00B050">
              <a:alpha val="5019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Tiempo Ordinario III</a:t>
            </a:r>
            <a:endParaRPr lang="it-IT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20" y="5429264"/>
            <a:ext cx="8501122" cy="571504"/>
          </a:xfrm>
          <a:prstGeom prst="rect">
            <a:avLst/>
          </a:prstGeom>
          <a:solidFill>
            <a:srgbClr val="00B050">
              <a:alpha val="5019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 Tiempo Ordinario IV</a:t>
            </a:r>
            <a:endParaRPr lang="it-IT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85720" y="6072206"/>
            <a:ext cx="8501122" cy="571504"/>
          </a:xfrm>
          <a:prstGeom prst="rect">
            <a:avLst/>
          </a:prstGeom>
          <a:solidFill>
            <a:srgbClr val="00B050">
              <a:alpha val="5019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Tiempo Ordinario V</a:t>
            </a:r>
            <a:endParaRPr lang="it-IT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85720" y="214290"/>
            <a:ext cx="8501122" cy="57150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AÑO RECIBIRÁS NUEVE CUADERNOS:</a:t>
            </a:r>
            <a:endParaRPr lang="it-IT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843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chemeClr val="tx1"/>
              </a:solidFill>
            </a:endParaRPr>
          </a:p>
        </p:txBody>
      </p:sp>
      <p:pic>
        <p:nvPicPr>
          <p:cNvPr id="77826" name="Picture 2" descr="http://ciudadanoenelmundo.files.wordpress.com/2009/02/mundo-frontal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0"/>
            <a:ext cx="6333109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429264"/>
            <a:ext cx="9144000" cy="857256"/>
          </a:xfrm>
          <a:prstGeom prst="rect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una clara proyección misionera</a:t>
            </a:r>
            <a:endParaRPr lang="it-IT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31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 descr="http://libardoni144.files.wordpress.com/2008/09/dscf57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4214818"/>
            <a:ext cx="9144000" cy="2071702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Somos enviados a compartir nuestra vida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los más pobres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Ellos se merecen lo mejor de nosotros mismos.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21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4.bp.blogspot.com/_lECqmPaPssg/S80myU5D46I/AAAAAAAAB9k/Fd5WnRoJy30/s1600/Pentecost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31756"/>
            <a:ext cx="9144000" cy="6889756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143380"/>
            <a:ext cx="9144000" cy="2143140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Espíritu del Señor está sobre nosotros. Nos envía a anunciar </a:t>
            </a:r>
          </a:p>
          <a:p>
            <a:pPr algn="ctr"/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ES_tradnl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año de gracia</a:t>
            </a:r>
            <a:r>
              <a:rPr lang="es-ES_tradnl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40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farm5.static.flickr.com/4051/4316870945_fd37ff00e5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www.vampirerave.com/premium/files/sabastion/blacksmit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uncleho1.com/images/anvi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9795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bench of punch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321"/>
            <a:ext cx="9144000" cy="68593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ancientresource.com/images/roman/spears_arrowheads/arrowhead-iron9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http://loyalkng.com/wp-content/uploads/2009/06/cupids_arr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437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resepenapoletano.it/shopping/presepenapoletano/art19/fabbro.jpg"/>
          <p:cNvPicPr>
            <a:picLocks noChangeAspect="1" noChangeArrowheads="1"/>
          </p:cNvPicPr>
          <p:nvPr/>
        </p:nvPicPr>
        <p:blipFill>
          <a:blip r:embed="rId5" cstate="print"/>
          <a:srcRect r="197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4357694"/>
            <a:ext cx="9144000" cy="1323439"/>
          </a:xfrm>
          <a:prstGeom prst="rect">
            <a:avLst/>
          </a:prstGeom>
          <a:solidFill>
            <a:srgbClr val="996633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Preguntas </a:t>
            </a:r>
            <a:r>
              <a:rPr lang="es-ES_tradnl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frecuentes</a:t>
            </a:r>
            <a:endParaRPr lang="it-IT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ple Chancery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86116" y="0"/>
            <a:ext cx="2643206" cy="3154710"/>
          </a:xfrm>
          <a:prstGeom prst="rect">
            <a:avLst/>
          </a:prstGeom>
          <a:solidFill>
            <a:srgbClr val="996633">
              <a:alpha val="47843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19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it-IT" sz="199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Vivaldi. Concierto y bajo.wav">
            <a:hlinkClick r:id="" action="ppaction://media"/>
          </p:cNvPr>
          <p:cNvPicPr>
            <a:picLocks noRot="1" noChangeAspect="1"/>
          </p:cNvPicPr>
          <p:nvPr>
            <a:wavAudioFile r:embed="rId2" name="Vivaldi. Concierto y bajo.wav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373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4"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thedeeps.files.wordpress.com/2008/05/question-mark-cro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357158" y="2500306"/>
            <a:ext cx="8429684" cy="1857388"/>
          </a:xfrm>
          <a:prstGeom prst="roundRect">
            <a:avLst/>
          </a:prstGeom>
          <a:solidFill>
            <a:srgbClr val="4F81BD">
              <a:alpha val="54902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pasa si una persona no quiere participar?</a:t>
            </a:r>
            <a:endParaRPr lang="it-IT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95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pandemiclabs.com/blog/wp-content/uploads/2009/03/crowd.jpg"/>
          <p:cNvPicPr>
            <a:picLocks noChangeAspect="1" noChangeArrowheads="1"/>
          </p:cNvPicPr>
          <p:nvPr/>
        </p:nvPicPr>
        <p:blipFill>
          <a:blip r:embed="rId4" cstate="print"/>
          <a:srcRect t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3000372"/>
            <a:ext cx="9144000" cy="3286148"/>
          </a:xfrm>
          <a:prstGeom prst="rect">
            <a:avLst/>
          </a:prstGeom>
          <a:solidFill>
            <a:srgbClr val="002060">
              <a:alpha val="7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proyecto, tal como lo ha pedido el XXIV Capítulo General, es una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propuesta de camino para todos 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claretianos de votos perpetuos. No se trata, por tanto, de algo opcional.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918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wstaylor.net/wallpapers/vista/Vista%205342%20-%20Doc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4071942"/>
            <a:ext cx="9144000" cy="2214578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Puede haber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excepciones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deben ser discernidas. La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libertad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esencial. Siempre es posible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respetar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apoyar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60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thedeeps.files.wordpress.com/2008/05/question-mark-cro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357158" y="2500306"/>
            <a:ext cx="8429684" cy="1857388"/>
          </a:xfrm>
          <a:prstGeom prst="roundRect">
            <a:avLst/>
          </a:prstGeom>
          <a:solidFill>
            <a:srgbClr val="4F81BD">
              <a:alpha val="54902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¿Cómo vivir este proyecto en comunidades pequeñas?</a:t>
            </a:r>
            <a:endParaRPr lang="it-IT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28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c2.api.ning.com/files/whADIUwOfpfftR4t4JTIKFHyAQaxcJUUT-k1r4wGUREpAS8I3C84ZyI9lE93hmNdZkM5NvRGlEg7GV7I0tnNVQVRUErcTj5m/ThreeMen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64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2643182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proyecto puede realizarse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cualquier lugar y en cualquier comunidad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con independencia del número de miembros que la formen. 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92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0" name="Picture 2" descr="http://api.ning.com/files/AXigGV91yFgzseQnuPPkqRNOArdQhLxBe*c3SK5O3hapYt6IKtOeslXDicHoRUK1eZfoIr8o*NTLR2q*IxzDrCCnP7qkpgcI/lo_pocoyo_0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3429000"/>
            <a:ext cx="9144000" cy="2857520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importante es no privarse de la posibilidad de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compartir nuestro camino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los hermanos con quienes vivimos y trabajamos.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60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thedeeps.files.wordpress.com/2008/05/question-mark-cro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357158" y="2500306"/>
            <a:ext cx="8429684" cy="1857388"/>
          </a:xfrm>
          <a:prstGeom prst="roundRect">
            <a:avLst/>
          </a:prstGeom>
          <a:solidFill>
            <a:srgbClr val="4F81BD">
              <a:alpha val="54902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¿Dónde encontrar un acompañante espiritual?</a:t>
            </a:r>
            <a:endParaRPr lang="it-IT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84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58" name="Picture 2" descr="http://www.holzer.org/uploads/image/suppor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071942"/>
            <a:ext cx="9144000" cy="2214578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Elige una persona de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confianza y experiencia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aunque no sea el acompañante perfecto. 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60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876" name="Picture 4" descr="foto,tela,gratis,paisaje,fotografía,idea,La conversación del perico, Un perico, Una perico de resultado de tos, Una percha, Un ami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975"/>
            <a:ext cx="9144000" cy="6859976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071942"/>
            <a:ext cx="9144000" cy="2214578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hermano que te escuche y oriente puede ser también un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miembro de tu propia comunidad.</a:t>
            </a:r>
            <a:endParaRPr lang="it-IT" sz="44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60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thedeeps.files.wordpress.com/2008/05/question-mark-cro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357158" y="2500306"/>
            <a:ext cx="8429684" cy="1857388"/>
          </a:xfrm>
          <a:prstGeom prst="roundRect">
            <a:avLst/>
          </a:prstGeom>
          <a:solidFill>
            <a:srgbClr val="4F81BD">
              <a:alpha val="54902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actitudes se requieren?</a:t>
            </a:r>
            <a:endParaRPr lang="it-IT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01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2" name="Picture 2" descr="http://1.bp.blogspot.com/_HxIwUkPhGBU/S64u1a-3NzI/AAAAAAAACvU/ZYT7roPEC5E/s1600/crecer%2520en%2520crist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1449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00702"/>
            <a:ext cx="9144000" cy="785818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deseo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ser mejores misioneros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54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 descr="http://www.joshabene.com/heart_mind_hear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0"/>
            <a:ext cx="8501122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4857760"/>
            <a:ext cx="9144000" cy="1428760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apertura del corazón y de la mente </a:t>
            </a:r>
          </a:p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las luces y mociones del Espíritu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92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 descr="http://senderosalalma.files.wordpress.com/2010/03/amanecer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29198"/>
            <a:ext cx="9144000" cy="1357322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autenticidad 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reconocer </a:t>
            </a:r>
          </a:p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nuestra vida tal como es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87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570" name="Picture 2" descr="http://grubes.name/images/Olivia%20Pics/New%20Folder/Surpris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29198"/>
            <a:ext cx="9144000" cy="1357322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capacidad de sorpresa </a:t>
            </a:r>
          </a:p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vencer la rutina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18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546" name="Picture 2" descr="http://www.fondosypantallas.com/wp-content/uploads/2009/01/ph-1183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29198"/>
            <a:ext cx="9144000" cy="1357322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humildad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curar </a:t>
            </a:r>
          </a:p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nuestra autosuficiencia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18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22" name="Picture 2" descr="http://img.alibaba.com/photo/207920455/Silk_Stretch_Sat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214950"/>
            <a:ext cx="9144000" cy="1071570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docilidad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dejarnos acompañar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18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498" name="Picture 2" descr="http://predicadoresdecristoymaria.com/website/images/stories/Churc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143380"/>
            <a:ext cx="9144000" cy="2143140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confianza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creer que toda verdadera transformación es, ante todo, obra del Espíritu en nosotros </a:t>
            </a:r>
          </a:p>
        </p:txBody>
      </p:sp>
    </p:spTree>
    <p:custDataLst>
      <p:tags r:id="rId1"/>
    </p:custDataLst>
  </p:cSld>
  <p:clrMapOvr>
    <a:masterClrMapping/>
  </p:clrMapOvr>
  <p:transition spd="slow" advTm="718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thedeeps.files.wordpress.com/2008/05/question-mark-crop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357158" y="2500306"/>
            <a:ext cx="8429684" cy="1857388"/>
          </a:xfrm>
          <a:prstGeom prst="roundRect">
            <a:avLst/>
          </a:prstGeom>
          <a:solidFill>
            <a:srgbClr val="4F81BD">
              <a:alpha val="54902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destrezas se necesitan?</a:t>
            </a:r>
            <a:endParaRPr lang="it-IT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El sonador.wav">
            <a:hlinkClick r:id="" action="ppaction://media"/>
          </p:cNvPr>
          <p:cNvPicPr>
            <a:picLocks noRot="1" noChangeAspect="1"/>
          </p:cNvPicPr>
          <p:nvPr>
            <a:wavAudioFile r:embed="rId2" name="El sonador.wav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601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2" showWhenStopped="0"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azulcafe.files.wordpress.com/2009/09/hombre_leyendo_low.jpg"/>
          <p:cNvPicPr>
            <a:picLocks noChangeAspect="1" noChangeArrowheads="1"/>
          </p:cNvPicPr>
          <p:nvPr/>
        </p:nvPicPr>
        <p:blipFill>
          <a:blip r:embed="rId4" cstate="print"/>
          <a:srcRect l="14104"/>
          <a:stretch>
            <a:fillRect/>
          </a:stretch>
        </p:blipFill>
        <p:spPr bwMode="auto">
          <a:xfrm>
            <a:off x="0" y="0"/>
            <a:ext cx="9136568" cy="7072338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00702"/>
            <a:ext cx="9144000" cy="785818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Leer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54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mcgrathtutor.com/yahoo_site_admin/assets/images/Writing_1.121607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1076"/>
            <a:ext cx="9144000" cy="6919076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00702"/>
            <a:ext cx="9144000" cy="785818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Escribir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92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upload.wikimedia.org/wikipedia/commons/0/01/Bible.malmesbury.ar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500702"/>
            <a:ext cx="9144000" cy="785818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Orar con la Palabra de Dios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87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www.whatgirl.net/BSPGoldQuestionTableScott_Maxwe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929198"/>
            <a:ext cx="9144000" cy="1357322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Compartir con la comunidad </a:t>
            </a:r>
          </a:p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 persona que acompaña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18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thedeeps.files.wordpress.com/2008/05/question-mark-cro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357158" y="2500306"/>
            <a:ext cx="8429684" cy="1857388"/>
          </a:xfrm>
          <a:prstGeom prst="roundRect">
            <a:avLst/>
          </a:prstGeom>
          <a:solidFill>
            <a:srgbClr val="4F81BD">
              <a:alpha val="54902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¿Cuál es la responsabilidad de los Organismos?</a:t>
            </a:r>
            <a:endParaRPr lang="it-IT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95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conservatoriomantova.com/cms/uploads/images/orchestr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857760"/>
            <a:ext cx="9144000" cy="1428760"/>
          </a:xfrm>
          <a:prstGeom prst="rect">
            <a:avLst/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Aplicar, animar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coordinar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proyecto en el ámbito del propio Organismo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43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882" name="Picture 2" descr="http://upload.wikimedia.org/wikipedia/commons/6/60/Aluminium-hydride-Al-coordination-3D-ball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-214362"/>
            <a:ext cx="6513002" cy="7072362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857760"/>
            <a:ext cx="9144000" cy="1428760"/>
          </a:xfrm>
          <a:prstGeom prst="rect">
            <a:avLst/>
          </a:prstGeom>
          <a:solidFill>
            <a:srgbClr val="00B0F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Mantener la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colaboración</a:t>
            </a:r>
          </a:p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el Gobierno General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843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thedeeps.files.wordpress.com/2008/05/question-mark-cro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357158" y="2500306"/>
            <a:ext cx="8429684" cy="1857388"/>
          </a:xfrm>
          <a:prstGeom prst="roundRect">
            <a:avLst/>
          </a:prstGeom>
          <a:solidFill>
            <a:srgbClr val="4F81BD">
              <a:alpha val="54902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¿Cómo puedo dar mi opinión sobre el proyecto?</a:t>
            </a:r>
            <a:endParaRPr lang="it-IT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781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http://integracion1060.files.wordpress.com/2010/01/internet-marketing-strategy-traffic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2885"/>
            <a:ext cx="9144000" cy="6900885"/>
          </a:xfrm>
          <a:prstGeom prst="rect">
            <a:avLst/>
          </a:prstGeom>
          <a:noFill/>
        </p:spPr>
      </p:pic>
      <p:sp>
        <p:nvSpPr>
          <p:cNvPr id="3" name="Rounded Rectangle 2"/>
          <p:cNvSpPr/>
          <p:nvPr/>
        </p:nvSpPr>
        <p:spPr>
          <a:xfrm>
            <a:off x="357158" y="4857760"/>
            <a:ext cx="8429684" cy="1214446"/>
          </a:xfrm>
          <a:prstGeom prst="roundRect">
            <a:avLst/>
          </a:prstGeom>
          <a:solidFill>
            <a:srgbClr val="4F81BD">
              <a:alpha val="54902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7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</a:t>
            </a:r>
            <a:r>
              <a:rPr lang="es-ES_tradnl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.lafragua</a:t>
            </a:r>
            <a:r>
              <a:rPr lang="es-ES_tradnl" sz="7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cmf</a:t>
            </a:r>
            <a:r>
              <a:rPr lang="es-ES_tradnl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.org</a:t>
            </a:r>
            <a:endParaRPr lang="it-IT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785818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través de la página web: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http://www.xunta.es/periodico/prestige/foto/leis22.jpg"/>
          <p:cNvPicPr>
            <a:picLocks noChangeAspect="1" noChangeArrowheads="1"/>
          </p:cNvPicPr>
          <p:nvPr/>
        </p:nvPicPr>
        <p:blipFill>
          <a:blip r:embed="rId3" cstate="print"/>
          <a:srcRect r="11487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857224" y="642918"/>
            <a:ext cx="764386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“Nadie fue ayer,</a:t>
            </a:r>
          </a:p>
          <a:p>
            <a:pPr algn="r"/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 va hoy,</a:t>
            </a:r>
          </a:p>
          <a:p>
            <a:pPr algn="r"/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 irá mañana</a:t>
            </a:r>
          </a:p>
          <a:p>
            <a:pPr algn="r"/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hacia </a:t>
            </a:r>
            <a:r>
              <a:rPr lang="es-ES_tradn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Dios</a:t>
            </a:r>
          </a:p>
          <a:p>
            <a:pPr algn="r"/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este camino que </a:t>
            </a:r>
            <a:r>
              <a:rPr lang="es-ES_tradn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</a:t>
            </a:r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voy.</a:t>
            </a:r>
          </a:p>
          <a:p>
            <a:pPr algn="r"/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cada hombre guarda</a:t>
            </a:r>
          </a:p>
          <a:p>
            <a:pPr algn="r"/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rayo nuevo de luz el sol ...</a:t>
            </a:r>
          </a:p>
          <a:p>
            <a:pPr algn="r"/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un camino virgen</a:t>
            </a:r>
          </a:p>
          <a:p>
            <a:pPr algn="r"/>
            <a:r>
              <a:rPr lang="es-ES_tradn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Dios</a:t>
            </a:r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”.</a:t>
            </a:r>
          </a:p>
          <a:p>
            <a:pPr algn="r"/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ES_tradnl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León Felipe</a:t>
            </a:r>
            <a:r>
              <a:rPr lang="es-ES_tradn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it-IT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579">
    <p:fade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://image28.webshots.com/28/5/63/9/292656309SlGcIK_f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766">
    <p:fade/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kapucyni.gorzow.pl/wallpaper/emaus-10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0827" y="-38120"/>
            <a:ext cx="9194827" cy="689612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1785926"/>
            <a:ext cx="9144000" cy="4357718"/>
          </a:xfrm>
          <a:prstGeom prst="rect">
            <a:avLst/>
          </a:prstGeom>
          <a:solidFill>
            <a:srgbClr val="002060">
              <a:alpha val="3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4400" dirty="0" smtClean="0">
                <a:solidFill>
                  <a:srgbClr val="FFFF00"/>
                </a:solidFill>
              </a:rPr>
              <a:t>“Como los </a:t>
            </a:r>
            <a:r>
              <a:rPr lang="es-ES_tradnl" sz="4400" dirty="0" smtClean="0">
                <a:solidFill>
                  <a:schemeClr val="tx1"/>
                </a:solidFill>
              </a:rPr>
              <a:t>discípulos de </a:t>
            </a:r>
            <a:r>
              <a:rPr lang="es-ES_tradnl" sz="4400" dirty="0" err="1" smtClean="0">
                <a:solidFill>
                  <a:schemeClr val="tx1"/>
                </a:solidFill>
              </a:rPr>
              <a:t>Emaús</a:t>
            </a:r>
            <a:r>
              <a:rPr lang="es-ES_tradnl" sz="4400" dirty="0" smtClean="0">
                <a:solidFill>
                  <a:srgbClr val="FFFF00"/>
                </a:solidFill>
              </a:rPr>
              <a:t>, también nosotros podemos superar la falta de entusiasmo y celo cuando nos dejamos acompañar por el Maestro en el </a:t>
            </a:r>
            <a:r>
              <a:rPr lang="es-ES_tradnl" sz="4400" dirty="0" smtClean="0">
                <a:solidFill>
                  <a:schemeClr val="tx1"/>
                </a:solidFill>
              </a:rPr>
              <a:t>camino </a:t>
            </a:r>
            <a:r>
              <a:rPr lang="es-ES_tradnl" sz="4400" dirty="0" smtClean="0">
                <a:solidFill>
                  <a:srgbClr val="FFFF00"/>
                </a:solidFill>
              </a:rPr>
              <a:t>de nuestra vida misionera” (</a:t>
            </a:r>
            <a:r>
              <a:rPr lang="es-ES_tradnl" sz="4400" i="1" dirty="0" smtClean="0">
                <a:solidFill>
                  <a:schemeClr val="tx1"/>
                </a:solidFill>
              </a:rPr>
              <a:t>HAC,</a:t>
            </a:r>
            <a:r>
              <a:rPr lang="es-ES_tradnl" sz="4400" dirty="0" smtClean="0">
                <a:solidFill>
                  <a:srgbClr val="FFFF00"/>
                </a:solidFill>
              </a:rPr>
              <a:t> 44).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galeon.hispavista.com/claretianos/img/oficma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157318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143504" y="0"/>
            <a:ext cx="4000496" cy="7478970"/>
          </a:xfrm>
          <a:prstGeom prst="rect">
            <a:avLst/>
          </a:prstGeom>
          <a:solidFill>
            <a:srgbClr val="00B0F0">
              <a:alpha val="43137"/>
            </a:srgbClr>
          </a:solidFill>
        </p:spPr>
        <p:txBody>
          <a:bodyPr wrap="square" rtlCol="0">
            <a:spAutoFit/>
          </a:bodyPr>
          <a:lstStyle/>
          <a:p>
            <a:pPr lvl="0" algn="r"/>
            <a:endParaRPr lang="es-ES_tradnl" sz="3000" i="1" dirty="0" smtClean="0">
              <a:solidFill>
                <a:srgbClr val="FFFF00"/>
              </a:solidFill>
            </a:endParaRPr>
          </a:p>
          <a:p>
            <a:pPr lvl="0" algn="r"/>
            <a:r>
              <a:rPr lang="es-ES_tradnl" sz="3000" i="1" dirty="0" smtClean="0">
                <a:solidFill>
                  <a:srgbClr val="FFFF00"/>
                </a:solidFill>
              </a:rPr>
              <a:t>“En los </a:t>
            </a:r>
            <a:r>
              <a:rPr lang="es-ES_tradnl" sz="3000" i="1" dirty="0" smtClean="0"/>
              <a:t>Mártires de Barbastro </a:t>
            </a:r>
            <a:r>
              <a:rPr lang="es-ES_tradnl" sz="3000" i="1" dirty="0" smtClean="0">
                <a:solidFill>
                  <a:srgbClr val="FFFF00"/>
                </a:solidFill>
              </a:rPr>
              <a:t>brillan juntos todos los elementos sustanciales que configuran nuestra identidad: amor a Jesucristo, al </a:t>
            </a:r>
            <a:r>
              <a:rPr lang="es-ES_tradnl" sz="3000" i="1" dirty="0" smtClean="0"/>
              <a:t>Corazón de María </a:t>
            </a:r>
            <a:r>
              <a:rPr lang="es-ES_tradnl" sz="3000" i="1" dirty="0" smtClean="0">
                <a:solidFill>
                  <a:srgbClr val="FFFF00"/>
                </a:solidFill>
              </a:rPr>
              <a:t>y a la </a:t>
            </a:r>
            <a:r>
              <a:rPr lang="es-ES_tradnl" sz="3000" i="1" dirty="0" smtClean="0"/>
              <a:t>Iglesia</a:t>
            </a:r>
            <a:r>
              <a:rPr lang="es-ES_tradnl" sz="3000" i="1" dirty="0" smtClean="0">
                <a:solidFill>
                  <a:srgbClr val="FFFF00"/>
                </a:solidFill>
              </a:rPr>
              <a:t>, </a:t>
            </a:r>
            <a:r>
              <a:rPr lang="es-ES_tradnl" sz="3000" i="1" dirty="0" smtClean="0"/>
              <a:t>celo misionero</a:t>
            </a:r>
            <a:r>
              <a:rPr lang="es-ES_tradnl" sz="3000" i="1" dirty="0" smtClean="0">
                <a:solidFill>
                  <a:srgbClr val="FFFF00"/>
                </a:solidFill>
              </a:rPr>
              <a:t>, devoción a la </a:t>
            </a:r>
            <a:r>
              <a:rPr lang="es-ES_tradnl" sz="3000" i="1" dirty="0" smtClean="0"/>
              <a:t>Palabra</a:t>
            </a:r>
            <a:r>
              <a:rPr lang="es-ES_tradnl" sz="3000" i="1" dirty="0" smtClean="0">
                <a:solidFill>
                  <a:srgbClr val="FFFF00"/>
                </a:solidFill>
              </a:rPr>
              <a:t> y la </a:t>
            </a:r>
            <a:r>
              <a:rPr lang="es-ES_tradnl" sz="3000" i="1" dirty="0" smtClean="0"/>
              <a:t>Eucaristía</a:t>
            </a:r>
            <a:r>
              <a:rPr lang="es-ES_tradnl" sz="3000" i="1" dirty="0" smtClean="0">
                <a:solidFill>
                  <a:srgbClr val="FFFF00"/>
                </a:solidFill>
              </a:rPr>
              <a:t>, </a:t>
            </a:r>
            <a:r>
              <a:rPr lang="es-ES_tradnl" sz="3000" i="1" dirty="0" smtClean="0"/>
              <a:t>sentido comunitario</a:t>
            </a:r>
            <a:r>
              <a:rPr lang="es-ES_tradnl" sz="3000" i="1" dirty="0" smtClean="0">
                <a:solidFill>
                  <a:srgbClr val="FFFF00"/>
                </a:solidFill>
              </a:rPr>
              <a:t>, predilección por los </a:t>
            </a:r>
            <a:r>
              <a:rPr lang="es-ES_tradnl" sz="3000" i="1" dirty="0" smtClean="0"/>
              <a:t>pobres</a:t>
            </a:r>
            <a:r>
              <a:rPr lang="es-ES_tradnl" sz="3000" i="1" dirty="0" smtClean="0">
                <a:solidFill>
                  <a:srgbClr val="FFFF00"/>
                </a:solidFill>
              </a:rPr>
              <a:t>, etc.” (</a:t>
            </a:r>
            <a:r>
              <a:rPr lang="es-ES_tradnl" sz="3000" i="1" dirty="0" smtClean="0"/>
              <a:t>HAC</a:t>
            </a:r>
            <a:r>
              <a:rPr lang="es-ES_tradnl" sz="3000" i="1" dirty="0" smtClean="0">
                <a:solidFill>
                  <a:srgbClr val="FFFF00"/>
                </a:solidFill>
              </a:rPr>
              <a:t>, 39).</a:t>
            </a:r>
          </a:p>
          <a:p>
            <a:pPr lvl="0" algn="r"/>
            <a:endParaRPr lang="es-ES_tradnl" sz="3000" i="1" dirty="0" smtClean="0">
              <a:solidFill>
                <a:srgbClr val="FFFF00"/>
              </a:solidFill>
            </a:endParaRPr>
          </a:p>
          <a:p>
            <a:pPr lvl="0" algn="r"/>
            <a:endParaRPr lang="it-IT" sz="3000" i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digilander.libero.it/schooner246/po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286256"/>
            <a:ext cx="9144000" cy="2000264"/>
          </a:xfrm>
          <a:prstGeom prst="rect">
            <a:avLst/>
          </a:prstGeom>
          <a:solidFill>
            <a:srgbClr val="00B0F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lo largo del camino, tendrás momentos de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gozo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también de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desánimo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92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8" name="Picture 2" descr="http://diarioautomotriz.com/home/wp-content/uploads/2009/08/JORGE-GONCALVEZ-SIN-FORTUNA-EN-TROIS-RIVIERES.jpg"/>
          <p:cNvPicPr>
            <a:picLocks noChangeAspect="1" noChangeArrowheads="1"/>
          </p:cNvPicPr>
          <p:nvPr/>
        </p:nvPicPr>
        <p:blipFill>
          <a:blip r:embed="rId4" cstate="print"/>
          <a:srcRect t="15707" r="21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5000636"/>
            <a:ext cx="9144000" cy="1285884"/>
          </a:xfrm>
          <a:prstGeom prst="rect">
            <a:avLst/>
          </a:prstGeom>
          <a:solidFill>
            <a:srgbClr val="00B0F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veces sentirás, incluso, la tentación de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abandonar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proyecto.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92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4" name="Picture 2" descr="http://www.ramongallegos.com/Lotus_Flower-loto.jpg"/>
          <p:cNvPicPr>
            <a:picLocks noChangeAspect="1" noChangeArrowheads="1"/>
          </p:cNvPicPr>
          <p:nvPr/>
        </p:nvPicPr>
        <p:blipFill>
          <a:blip r:embed="rId4" cstate="print"/>
          <a:srcRect t="1483" r="148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214818"/>
            <a:ext cx="9144000" cy="2071702"/>
          </a:xfrm>
          <a:prstGeom prst="rect">
            <a:avLst/>
          </a:prstGeom>
          <a:solidFill>
            <a:srgbClr val="00B0F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Acoge todo lo que suceda con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serenidad.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¿Cómo es posible realizar un camino sin aceptar sus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pruebas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92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0" name="Picture 2" descr="http://www.listedartistsgallery.com/images/skylight_cathedr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3929066"/>
            <a:ext cx="9144000" cy="2286016"/>
          </a:xfrm>
          <a:prstGeom prst="rect">
            <a:avLst/>
          </a:prstGeom>
          <a:solidFill>
            <a:srgbClr val="00B0F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venga del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Espíritu Santo 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tendrá siempre el sabor del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 la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alegría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la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paz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la </a:t>
            </a:r>
            <a:r>
              <a:rPr lang="es-ES" sz="44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generosidad</a:t>
            </a:r>
            <a:r>
              <a:rPr lang="es-ES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4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592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00B0F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5125" lvl="1"/>
            <a:r>
              <a:rPr lang="es-ES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Encomendemos el fruto evangélico de este proyecto al Inmaculado Corazón de María –</a:t>
            </a:r>
            <a:r>
              <a:rPr lang="es-ES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fragua</a:t>
            </a:r>
            <a:r>
              <a:rPr lang="es-ES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la que nos forjamos como misioneros– y a san Antonio María </a:t>
            </a:r>
            <a:r>
              <a:rPr lang="es-ES" sz="3600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Claret</a:t>
            </a:r>
            <a:r>
              <a:rPr lang="es-ES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, </a:t>
            </a:r>
            <a:r>
              <a:rPr lang="es-ES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saeta </a:t>
            </a:r>
            <a:r>
              <a:rPr lang="es-ES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bruñida en esa misma fragua.</a:t>
            </a:r>
            <a:endParaRPr lang="it-IT" sz="36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http://www.mercaba.org/Escritores/Claret/San_Antonio_Maria_Clare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99588" cy="6857999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owss.it/immagini/Forgia/2)marteau%20pill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1428736"/>
            <a:ext cx="9144000" cy="4154984"/>
          </a:xfrm>
          <a:prstGeom prst="rect">
            <a:avLst/>
          </a:prstGeom>
          <a:solidFill>
            <a:srgbClr val="00B0F0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8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¿Estás dispuesto a empezar en el </a:t>
            </a:r>
            <a:r>
              <a:rPr lang="es-ES_tradnl" sz="8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Adviento </a:t>
            </a:r>
            <a:r>
              <a:rPr lang="es-ES_tradnl" sz="8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de </a:t>
            </a:r>
            <a:r>
              <a:rPr lang="es-ES_tradnl" sz="8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2010</a:t>
            </a:r>
            <a:r>
              <a:rPr lang="es-ES_tradnl" sz="8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?</a:t>
            </a:r>
            <a:endParaRPr lang="it-IT" sz="8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ple Chancery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06" name="Picture 2" descr="http://www.omni-bus.com/n22/imagenes/ATLETISMO%2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8855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3786190"/>
            <a:ext cx="9144000" cy="30718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sz="9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¡Ánimo y </a:t>
            </a:r>
            <a:r>
              <a:rPr lang="es-ES_tradnl" sz="9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adelante</a:t>
            </a:r>
            <a:r>
              <a:rPr lang="es-ES_tradnl" sz="9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ple Chancery" pitchFamily="66" charset="0"/>
              </a:rPr>
              <a:t>!</a:t>
            </a:r>
            <a:endParaRPr lang="it-IT" sz="9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ple Chancery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100musicalfootsteps.files.wordpress.com/2009/05/great-writ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5643578"/>
            <a:ext cx="9144000" cy="1015663"/>
          </a:xfrm>
          <a:prstGeom prst="rect">
            <a:avLst/>
          </a:prstGeom>
          <a:solidFill>
            <a:srgbClr val="FF9900">
              <a:alpha val="43137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s-ES_tradnl" sz="2000" dirty="0" smtClean="0">
                <a:solidFill>
                  <a:schemeClr val="bg1"/>
                </a:solidFill>
              </a:rPr>
              <a:t>©Misioneros Claretianos</a:t>
            </a:r>
          </a:p>
          <a:p>
            <a:pPr algn="r"/>
            <a:r>
              <a:rPr lang="es-ES_tradnl" sz="2000" dirty="0" smtClean="0">
                <a:solidFill>
                  <a:schemeClr val="bg1"/>
                </a:solidFill>
              </a:rPr>
              <a:t>Prefectura General de Espiritualidad</a:t>
            </a:r>
          </a:p>
          <a:p>
            <a:pPr algn="r"/>
            <a:r>
              <a:rPr lang="es-ES_tradnl" sz="2000" dirty="0" smtClean="0">
                <a:solidFill>
                  <a:schemeClr val="bg1"/>
                </a:solidFill>
              </a:rPr>
              <a:t>Roma 2010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00042"/>
            <a:ext cx="9144000" cy="646331"/>
          </a:xfrm>
          <a:prstGeom prst="rect">
            <a:avLst/>
          </a:prstGeom>
          <a:solidFill>
            <a:srgbClr val="FF9900">
              <a:alpha val="43137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s-ES_tradnl" sz="3600" b="1" dirty="0" smtClean="0">
                <a:solidFill>
                  <a:schemeClr val="bg1"/>
                </a:solidFill>
              </a:rPr>
              <a:t>LA FRAGUA EN LA VIDA COTIDIANA</a:t>
            </a:r>
            <a:endParaRPr lang="it-IT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39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4.2|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5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2.9|2.5|2.2|2.7|2.6|1.7|2.6|2.2|5.8|2.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5|2.8|2.1|2.9|2.8|3|2.6|3.8|5.5|2.9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5.4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4|1.3|1.2|1.2|1|1.3|1.2|1.3|1.2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5.5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3.5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1900</TotalTime>
  <Words>2243</Words>
  <Application>Microsoft Office PowerPoint</Application>
  <PresentationFormat>Presentación en pantalla (4:3)</PresentationFormat>
  <Paragraphs>357</Paragraphs>
  <Slides>120</Slides>
  <Notes>120</Notes>
  <HiddenSlides>0</HiddenSlides>
  <MMClips>6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120</vt:i4>
      </vt:variant>
    </vt:vector>
  </HeadingPairs>
  <TitlesOfParts>
    <vt:vector size="121" baseType="lpstr">
      <vt:lpstr>Office Theme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  <vt:lpstr>Diapositiva 97</vt:lpstr>
      <vt:lpstr>Diapositiva 98</vt:lpstr>
      <vt:lpstr>Diapositiva 99</vt:lpstr>
      <vt:lpstr>Diapositiva 100</vt:lpstr>
      <vt:lpstr>Diapositiva 101</vt:lpstr>
      <vt:lpstr>Diapositiva 102</vt:lpstr>
      <vt:lpstr>Diapositiva 103</vt:lpstr>
      <vt:lpstr>Diapositiva 104</vt:lpstr>
      <vt:lpstr>Diapositiva 105</vt:lpstr>
      <vt:lpstr>Diapositiva 106</vt:lpstr>
      <vt:lpstr>Diapositiva 107</vt:lpstr>
      <vt:lpstr>Diapositiva 108</vt:lpstr>
      <vt:lpstr>Diapositiva 109</vt:lpstr>
      <vt:lpstr>Diapositiva 110</vt:lpstr>
      <vt:lpstr>Diapositiva 111</vt:lpstr>
      <vt:lpstr>Diapositiva 112</vt:lpstr>
      <vt:lpstr>Diapositiva 113</vt:lpstr>
      <vt:lpstr>Diapositiva 114</vt:lpstr>
      <vt:lpstr>Diapositiva 115</vt:lpstr>
      <vt:lpstr>Diapositiva 116</vt:lpstr>
      <vt:lpstr>Diapositiva 117</vt:lpstr>
      <vt:lpstr>Diapositiva 118</vt:lpstr>
      <vt:lpstr>Diapositiva 119</vt:lpstr>
      <vt:lpstr>Diapositiva 120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spiritualita</dc:creator>
  <cp:lastModifiedBy>Gonzalo Fernández</cp:lastModifiedBy>
  <cp:revision>153</cp:revision>
  <dcterms:created xsi:type="dcterms:W3CDTF">2010-05-13T10:13:42Z</dcterms:created>
  <dcterms:modified xsi:type="dcterms:W3CDTF">2010-05-19T10:50:37Z</dcterms:modified>
</cp:coreProperties>
</file>